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70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D4E7D-9033-43A7-BA30-6F70A74F13E9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604FF-5559-4CFB-8141-E345EA57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0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04FF-5559-4CFB-8141-E345EA57FD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1C2F-C567-4585-B020-21FDE0357D36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8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1764-FE44-4B6E-B2D4-18CD19B1BDD6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6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F09A-FAD0-4C97-8818-FFF806AF1B76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8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3E1-754A-4279-989B-B887AB011EAE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6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EB16-FF07-47C5-86D4-3CAE5B1ED2AA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5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A474-1FA1-4619-8D74-984152DE1412}" type="datetime1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5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5B8F-92B6-4140-960E-1FD86F5ACA7D}" type="datetime1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9B3-E8F7-4510-B222-CCF74697ECDE}" type="datetime1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4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B7C9-8681-4FB8-886C-9DA9063844E2}" type="datetime1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5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FCFA-80E3-4EF5-A658-A8CA6BA3E450}" type="datetime1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1ECC-8350-4383-BC49-0AA3A5CB0AC7}" type="datetime1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3A42-B4F3-4346-AE1B-CDDFA032DCDE}" type="datetime1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023C-0CD1-4DDD-8DB4-A604014C7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27384"/>
            <a:ext cx="91733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144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b="1" u="sng" dirty="0"/>
              <a:t>Керованість </a:t>
            </a:r>
            <a:r>
              <a:rPr lang="uk-UA" b="1" u="sng" dirty="0" smtClean="0"/>
              <a:t>диференціального рівняння </a:t>
            </a:r>
            <a:r>
              <a:rPr lang="uk-UA" b="1" u="sng" dirty="0"/>
              <a:t>у частинних похідних другого порядку за часом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4784576" cy="175260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Солодова </a:t>
            </a:r>
            <a:r>
              <a:rPr lang="uk-UA" sz="2400" b="1" dirty="0">
                <a:solidFill>
                  <a:schemeClr val="tx1"/>
                </a:solidFill>
              </a:rPr>
              <a:t>Т.О.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chemeClr val="tx1"/>
                </a:solidFill>
              </a:rPr>
              <a:t>Макаров </a:t>
            </a:r>
            <a:r>
              <a:rPr lang="uk-UA" sz="2400" b="1" dirty="0">
                <a:solidFill>
                  <a:schemeClr val="tx1"/>
                </a:solidFill>
              </a:rPr>
              <a:t>О.А.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Часткові випадки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99715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uk-UA" sz="3000" dirty="0" smtClean="0"/>
                  <a:t>Розглянемо рівняння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000" b="0" i="1" smtClean="0">
                        <a:latin typeface="Cambria Math"/>
                      </a:rPr>
                      <m:t>−</m:t>
                    </m:r>
                    <m:r>
                      <a:rPr lang="ru-RU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3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ru-RU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3000" dirty="0"/>
                  <a:t> = </a:t>
                </a:r>
                <a:r>
                  <a:rPr lang="en-US" sz="3000" i="1" dirty="0"/>
                  <a:t>u</a:t>
                </a:r>
                <a:r>
                  <a:rPr lang="ru-RU" sz="3000" i="1" dirty="0"/>
                  <a:t>(</a:t>
                </a:r>
                <a:r>
                  <a:rPr lang="en-US" sz="3000" i="1" dirty="0"/>
                  <a:t>x</a:t>
                </a:r>
                <a:r>
                  <a:rPr lang="ru-RU" sz="3000" i="1" dirty="0"/>
                  <a:t>)</a:t>
                </a:r>
                <a:r>
                  <a:rPr lang="en-US" sz="3000" i="1" dirty="0"/>
                  <a:t>v</a:t>
                </a:r>
                <a:r>
                  <a:rPr lang="ru-RU" sz="3000" i="1" dirty="0"/>
                  <a:t>(</a:t>
                </a:r>
                <a:r>
                  <a:rPr lang="en-US" sz="3000" i="1" dirty="0"/>
                  <a:t>t</a:t>
                </a:r>
                <a:r>
                  <a:rPr lang="ru-RU" sz="3000" i="1" dirty="0" smtClean="0"/>
                  <a:t>).    </a:t>
                </a:r>
                <a:r>
                  <a:rPr lang="ru-RU" sz="3000" b="1" i="1" dirty="0" smtClean="0"/>
                  <a:t>(</a:t>
                </a:r>
                <a:r>
                  <a:rPr lang="ru-RU" b="1" i="1" dirty="0" smtClean="0"/>
                  <a:t>20)</a:t>
                </a:r>
                <a:endParaRPr lang="ru-RU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i="1" baseline="-25000" dirty="0"/>
                  <a:t>1</a:t>
                </a:r>
                <a:r>
                  <a:rPr lang="en-US" i="1" dirty="0"/>
                  <a:t>=0,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i="1" baseline="-25000" dirty="0"/>
                  <a:t>2</a:t>
                </a:r>
                <a:r>
                  <a:rPr lang="en-US" i="1" dirty="0"/>
                  <a:t>= P</a:t>
                </a:r>
                <a:r>
                  <a:rPr lang="uk-UA" i="1" dirty="0"/>
                  <a:t>(і</a:t>
                </a:r>
                <a:r>
                  <a:rPr lang="en-US" i="1" dirty="0"/>
                  <a:t>s</a:t>
                </a:r>
                <a:r>
                  <a:rPr lang="uk-UA" i="1" dirty="0"/>
                  <a:t>)</a:t>
                </a:r>
                <a:r>
                  <a:rPr lang="en-US" i="1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sz="3800" i="1" dirty="0"/>
                  <a:t>K</a:t>
                </a:r>
                <a:r>
                  <a:rPr lang="uk-UA" sz="3800" i="1" dirty="0"/>
                  <a:t>(</a:t>
                </a:r>
                <a:r>
                  <a:rPr lang="en-US" sz="3800" i="1" dirty="0"/>
                  <a:t>s</a:t>
                </a:r>
                <a:r>
                  <a:rPr lang="uk-UA" sz="3800" i="1" dirty="0"/>
                  <a:t>, </a:t>
                </a:r>
                <a:r>
                  <a:rPr lang="en-US" sz="3800" i="1" dirty="0"/>
                  <a:t>t</a:t>
                </a:r>
                <a:r>
                  <a:rPr lang="uk-UA" sz="3800" i="1" dirty="0"/>
                  <a:t>, </a:t>
                </a:r>
                <a14:m>
                  <m:oMath xmlns:m="http://schemas.openxmlformats.org/officeDocument/2006/math">
                    <m:r>
                      <a:rPr lang="ru-RU" sz="3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sz="3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ru-RU" sz="3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uk-UA" sz="3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k-UA" sz="3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uk-UA" sz="3800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uk-UA" sz="3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uk-UA" sz="3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uk-UA" sz="3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uk-UA" sz="3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38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uk-UA" sz="3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800" i="1" dirty="0"/>
                  <a:t>. </a:t>
                </a:r>
                <a:r>
                  <a:rPr lang="uk-UA" sz="3800" i="1" dirty="0" smtClean="0"/>
                  <a:t>    </a:t>
                </a:r>
                <a:endParaRPr lang="ru-RU" sz="3800" dirty="0"/>
              </a:p>
              <a:p>
                <a:pPr marL="0" indent="0">
                  <a:buNone/>
                </a:pPr>
                <a:r>
                  <a:rPr lang="en-US" sz="3300" dirty="0"/>
                  <a:t>R</a:t>
                </a:r>
                <a:r>
                  <a:rPr lang="uk-UA" sz="3300" dirty="0"/>
                  <a:t>(</a:t>
                </a:r>
                <a:r>
                  <a:rPr lang="en-US" sz="3300" dirty="0"/>
                  <a:t>s</a:t>
                </a:r>
                <a:r>
                  <a:rPr lang="uk-UA" sz="3300" dirty="0"/>
                  <a:t>,</a:t>
                </a:r>
                <a:r>
                  <a:rPr lang="en-US" sz="3300" dirty="0"/>
                  <a:t>T</a:t>
                </a:r>
                <a:r>
                  <a:rPr lang="uk-UA" sz="3300" dirty="0"/>
                  <a:t>)</a:t>
                </a:r>
                <a:r>
                  <a:rPr lang="en-US" sz="33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33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uk-UA" sz="33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uk-UA" sz="33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sz="33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uk-UA" sz="3300" i="1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uk-UA" sz="33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uk-UA" sz="3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33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33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en-US" sz="3300" dirty="0"/>
                  <a:t>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3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uk-UA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uk-UA" sz="33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300" dirty="0"/>
                  <a:t> = 0.</a:t>
                </a:r>
                <a:endParaRPr lang="uk-UA" sz="3300" dirty="0"/>
              </a:p>
              <a:p>
                <a:pPr marL="0" indent="0">
                  <a:buNone/>
                </a:pPr>
                <a:r>
                  <a:rPr lang="uk-UA" dirty="0"/>
                  <a:t>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𝑖𝑠</m:t>
                        </m:r>
                      </m:e>
                    </m:d>
                  </m:oMath>
                </a14:m>
                <a:r>
                  <a:rPr lang="uk-UA" dirty="0"/>
                  <a:t> = </a:t>
                </a:r>
                <a:r>
                  <a:rPr lang="uk-UA" dirty="0" smtClean="0"/>
                  <a:t>0</a:t>
                </a:r>
                <a:r>
                  <a:rPr lang="en-US" dirty="0" smtClean="0"/>
                  <a:t>.                          </a:t>
                </a:r>
                <a:r>
                  <a:rPr lang="en-US" b="1" dirty="0" smtClean="0"/>
                  <a:t> (*)</a:t>
                </a:r>
                <a:endParaRPr lang="ru-RU" b="1" dirty="0" smtClean="0"/>
              </a:p>
              <a:p>
                <a:pPr marL="0" indent="0">
                  <a:buNone/>
                </a:pPr>
                <a:r>
                  <a:rPr lang="uk-UA" dirty="0"/>
                  <a:t>Якщо </a:t>
                </a:r>
                <a:r>
                  <a:rPr lang="en-US" i="1" dirty="0"/>
                  <a:t>Re</a:t>
                </a:r>
                <a:r>
                  <a:rPr lang="uk-UA" dirty="0"/>
                  <a:t>(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) ˂ 0</m:t>
                    </m:r>
                  </m:oMath>
                </a14:m>
                <a:r>
                  <a:rPr lang="uk-UA" dirty="0"/>
                  <a:t>, тоді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˂ 1</m:t>
                    </m:r>
                  </m:oMath>
                </a14:m>
                <a:r>
                  <a:rPr lang="uk-UA" dirty="0"/>
                  <a:t>, 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1+Т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uk-UA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/>
                  <a:t>Отже, рівняння (*) не має дійсних нулів, тоді наше диференціальне рівняння повністю кероване</a:t>
                </a:r>
                <a:r>
                  <a:rPr lang="uk-UA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dirty="0" smtClean="0"/>
                  <a:t>Якщо </a:t>
                </a:r>
                <a:r>
                  <a:rPr lang="en-US" i="1" dirty="0"/>
                  <a:t>Re</a:t>
                </a:r>
                <a:r>
                  <a:rPr lang="uk-UA" dirty="0"/>
                  <a:t>(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додатня</a:t>
                </a:r>
                <a:r>
                  <a:rPr lang="ru-RU" dirty="0" smtClean="0"/>
                  <a:t> і </a:t>
                </a:r>
                <a:r>
                  <a:rPr lang="ru-RU" dirty="0" err="1" smtClean="0"/>
                  <a:t>необмежена</a:t>
                </a:r>
                <a:r>
                  <a:rPr lang="ru-RU" dirty="0" smtClean="0"/>
                  <a:t>, то </a:t>
                </a:r>
                <a:r>
                  <a:rPr lang="ru-RU" dirty="0" err="1" smtClean="0"/>
                  <a:t>розв</a:t>
                </a:r>
                <a:r>
                  <a:rPr lang="en-US" dirty="0" smtClean="0"/>
                  <a:t>’</a:t>
                </a:r>
                <a:r>
                  <a:rPr lang="uk-UA" dirty="0" err="1" smtClean="0"/>
                  <a:t>язок</a:t>
                </a:r>
                <a:r>
                  <a:rPr lang="uk-UA" dirty="0" smtClean="0"/>
                  <a:t> задачі Коші не належить простору </a:t>
                </a:r>
                <a:r>
                  <a:rPr lang="uk-UA" dirty="0" err="1" smtClean="0"/>
                  <a:t>Шварца</a:t>
                </a:r>
                <a:r>
                  <a:rPr lang="uk-UA" dirty="0" smtClean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997152"/>
              </a:xfrm>
              <a:blipFill rotWithShape="1">
                <a:blip r:embed="rId3"/>
                <a:stretch>
                  <a:fillRect l="-1754" t="-366" b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uk-UA" sz="2800" b="1" u="sng" dirty="0" smtClean="0"/>
                  <a:t>Теорема 3.</a:t>
                </a:r>
                <a:endParaRPr lang="ru-RU" sz="2800" dirty="0"/>
              </a:p>
              <a:p>
                <a:pPr marL="0" indent="0" algn="just">
                  <a:buNone/>
                </a:pPr>
                <a:r>
                  <a:rPr lang="uk-UA" sz="2800" dirty="0"/>
                  <a:t>Якщо виконана </a:t>
                </a:r>
                <a:r>
                  <a:rPr lang="uk-UA" sz="2800" dirty="0" smtClean="0"/>
                  <a:t>умова</a:t>
                </a:r>
                <a:r>
                  <a:rPr lang="uk-UA" sz="2400" dirty="0" smtClean="0"/>
                  <a:t> </a:t>
                </a:r>
                <a:r>
                  <a:rPr lang="en-US" sz="2400" i="1" dirty="0"/>
                  <a:t>Re</a:t>
                </a:r>
                <a:r>
                  <a:rPr lang="uk-UA" sz="2400" dirty="0"/>
                  <a:t>(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uk-UA" sz="2400" i="1">
                        <a:latin typeface="Cambria Math" panose="02040503050406030204" pitchFamily="18" charset="0"/>
                      </a:rPr>
                      <m:t>) ˂ 0</m:t>
                    </m:r>
                  </m:oMath>
                </a14:m>
                <a:r>
                  <a:rPr lang="uk-UA" sz="2800" dirty="0" smtClean="0"/>
                  <a:t> , </a:t>
                </a:r>
                <a:r>
                  <a:rPr lang="uk-UA" sz="2800" dirty="0"/>
                  <a:t>рівняння </a:t>
                </a:r>
              </a:p>
              <a:p>
                <a:pPr marL="0" indent="0" algn="just">
                  <a:buNone/>
                </a:pPr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800" dirty="0"/>
                  <a:t> є повністю керованим із керуванням </a:t>
                </a:r>
                <a:r>
                  <a:rPr lang="uk-UA" sz="2800" dirty="0" smtClean="0"/>
                  <a:t> </a:t>
                </a:r>
                <a:r>
                  <a:rPr lang="en-US" sz="2800" i="1" dirty="0"/>
                  <a:t>u</a:t>
                </a:r>
                <a:r>
                  <a:rPr lang="uk-UA" sz="2800" i="1" dirty="0"/>
                  <a:t>(</a:t>
                </a:r>
                <a:r>
                  <a:rPr lang="en-US" sz="2800" i="1" dirty="0"/>
                  <a:t>x</a:t>
                </a:r>
                <a:r>
                  <a:rPr lang="uk-UA" sz="2800" i="1" dirty="0"/>
                  <a:t>) </a:t>
                </a:r>
                <a:r>
                  <a:rPr lang="uk-UA" sz="2800" dirty="0"/>
                  <a:t>∈</a:t>
                </a:r>
                <a:r>
                  <a:rPr lang="uk-UA" sz="2800" i="1" dirty="0"/>
                  <a:t> </a:t>
                </a:r>
                <a:r>
                  <a:rPr lang="en-US" sz="2800" i="1" dirty="0"/>
                  <a:t>S</a:t>
                </a:r>
                <a:r>
                  <a:rPr lang="uk-UA" sz="2800" i="1" dirty="0"/>
                  <a:t>.</a:t>
                </a:r>
                <a:endParaRPr lang="ru-RU" sz="2800" dirty="0"/>
              </a:p>
              <a:p>
                <a:pPr algn="just"/>
                <a:r>
                  <a:rPr lang="uk-UA" sz="2800" b="1" u="sng" dirty="0"/>
                  <a:t>Приклад </a:t>
                </a:r>
                <a:r>
                  <a:rPr lang="uk-UA" sz="2800" b="1" u="sng" dirty="0" smtClean="0"/>
                  <a:t>3.</a:t>
                </a:r>
                <a:endParaRPr lang="ru-RU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  <a:p>
                <a:pPr marL="0" indent="0" algn="just">
                  <a:buNone/>
                </a:pPr>
                <a:r>
                  <a:rPr lang="ru-RU" sz="2800" dirty="0"/>
                  <a:t>Нехай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uk-UA" sz="2800" i="1">
                        <a:latin typeface="Cambria Math" panose="02040503050406030204" pitchFamily="18" charset="0"/>
                      </a:rPr>
                      <m:t>=с+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sz="2800" b="0" i="1" smtClean="0">
                        <a:latin typeface="Cambria Math"/>
                      </a:rPr>
                      <m:t>+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dirty="0"/>
                  <a:t> 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𝑎𝑖𝑠</m:t>
                    </m:r>
                    <m:r>
                      <a:rPr lang="uk-UA" sz="2800" b="0" i="1" smtClean="0">
                        <a:latin typeface="Cambria Math"/>
                      </a:rPr>
                      <m:t>−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uk-UA" sz="2800" dirty="0"/>
                  <a:t> </a:t>
                </a:r>
                <a:r>
                  <a:rPr lang="en-US" sz="2800" dirty="0"/>
                  <a:t>s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.</a:t>
                </a:r>
                <a:endParaRPr lang="ru-RU" sz="2800" dirty="0"/>
              </a:p>
              <a:p>
                <a:pPr marL="0" indent="0" algn="just">
                  <a:buNone/>
                </a:pPr>
                <a:r>
                  <a:rPr lang="en-US" sz="2800" dirty="0"/>
                  <a:t> </a:t>
                </a:r>
                <a:r>
                  <a:rPr lang="en-US" sz="2800" i="1" dirty="0"/>
                  <a:t>Re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uk-UA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= c </a:t>
                </a:r>
                <a:r>
                  <a:rPr lang="uk-UA" sz="2800" dirty="0" smtClean="0"/>
                  <a:t>-</a:t>
                </a:r>
                <a:r>
                  <a:rPr lang="en-US" sz="2800" dirty="0" smtClean="0"/>
                  <a:t>bs</a:t>
                </a:r>
                <a:r>
                  <a:rPr lang="en-US" sz="2800" baseline="30000" dirty="0" smtClean="0"/>
                  <a:t>2</a:t>
                </a:r>
                <a:r>
                  <a:rPr lang="en-US" sz="2800" i="1" dirty="0" smtClean="0"/>
                  <a:t>; </a:t>
                </a:r>
                <a:r>
                  <a:rPr lang="en-US" sz="2800" i="1" dirty="0"/>
                  <a:t>c˃0, b˃0,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  <a:p>
                <a:pPr marL="0" indent="0" algn="just">
                  <a:buNone/>
                </a:pPr>
                <a:r>
                  <a:rPr lang="ru-RU" sz="2800" dirty="0" err="1" smtClean="0"/>
                  <a:t>Це</a:t>
                </a:r>
                <a:r>
                  <a:rPr lang="ru-RU" sz="2800" dirty="0" smtClean="0"/>
                  <a:t> </a:t>
                </a:r>
                <a:r>
                  <a:rPr lang="uk-UA" sz="2800" dirty="0"/>
                  <a:t>означає, що дане рівняння повністю кероване із </a:t>
                </a:r>
                <a:r>
                  <a:rPr lang="en-US" sz="2800" dirty="0"/>
                  <a:t>v</a:t>
                </a:r>
                <a:r>
                  <a:rPr lang="ru-RU" sz="2800" dirty="0"/>
                  <a:t>(</a:t>
                </a:r>
                <a:r>
                  <a:rPr lang="en-US" sz="2800" dirty="0"/>
                  <a:t>t</a:t>
                </a:r>
                <a:r>
                  <a:rPr lang="ru-RU" sz="2800" dirty="0"/>
                  <a:t>)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 ≡1</m:t>
                    </m:r>
                  </m:oMath>
                </a14:m>
                <a:r>
                  <a:rPr lang="ru-RU" sz="2800" dirty="0"/>
                  <a:t> для </a:t>
                </a:r>
                <a:r>
                  <a:rPr lang="uk-UA" sz="2800" dirty="0"/>
                  <a:t>досить </a:t>
                </a:r>
                <a:r>
                  <a:rPr lang="ru-RU" sz="2800" dirty="0"/>
                  <a:t>великих Т.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3"/>
                <a:stretch>
                  <a:fillRect l="-1259" t="-1579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Висновок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856984" cy="58326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uk-UA" b="1" dirty="0" smtClean="0"/>
                  <a:t>1. </a:t>
                </a:r>
                <a:r>
                  <a:rPr lang="uk-UA" dirty="0" smtClean="0"/>
                  <a:t>Отримані умови повної керованості для диференціальних рівнянь у частинних похідних другого порядку </a:t>
                </a:r>
                <a:r>
                  <a:rPr lang="uk-UA" dirty="0"/>
                  <a:t>з</a:t>
                </a:r>
                <a:r>
                  <a:rPr lang="uk-UA" dirty="0" smtClean="0"/>
                  <a:t>а часом у просторі </a:t>
                </a:r>
                <a:r>
                  <a:rPr lang="en-US" dirty="0" smtClean="0"/>
                  <a:t>S </a:t>
                </a:r>
                <a:r>
                  <a:rPr lang="uk-UA" dirty="0" smtClean="0"/>
                  <a:t>для керування, яке має вигляд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uk-UA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uk-UA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uk-UA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uk-UA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uk-UA" b="1" dirty="0" smtClean="0"/>
                  <a:t>2. </a:t>
                </a:r>
                <a:r>
                  <a:rPr lang="uk-UA" dirty="0" smtClean="0"/>
                  <a:t>Доведена </a:t>
                </a:r>
                <a:r>
                  <a:rPr lang="uk-UA" dirty="0"/>
                  <a:t>повна керованість даного рівняння у випадку, коли корені характеристичного рівняння обидва </a:t>
                </a:r>
                <a:r>
                  <a:rPr lang="uk-UA" dirty="0" smtClean="0"/>
                  <a:t> дійсні, але різного знаку </a:t>
                </a:r>
                <a:r>
                  <a:rPr lang="uk-UA" dirty="0"/>
                  <a:t>або уявні.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uk-UA" b="1" dirty="0" smtClean="0"/>
                  <a:t>3. </a:t>
                </a:r>
                <a:r>
                  <a:rPr lang="uk-UA" dirty="0" smtClean="0"/>
                  <a:t>Розглянуто випадок комплексно-спряжених  коренів і показано, що таке рівняння не є керованим у просторі </a:t>
                </a:r>
                <a:r>
                  <a:rPr lang="uk-UA" dirty="0" err="1" smtClean="0"/>
                  <a:t>Шварца</a:t>
                </a:r>
                <a:r>
                  <a:rPr lang="uk-UA" dirty="0" smtClean="0"/>
                  <a:t>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uk-UA" b="1" dirty="0" smtClean="0"/>
                  <a:t>4. </a:t>
                </a:r>
                <a:r>
                  <a:rPr lang="uk-UA" dirty="0"/>
                  <a:t>Р</a:t>
                </a:r>
                <a:r>
                  <a:rPr lang="uk-UA" dirty="0" smtClean="0"/>
                  <a:t>озглянуті </a:t>
                </a:r>
                <a:r>
                  <a:rPr lang="uk-UA" dirty="0"/>
                  <a:t>часткові випадки даного рівняння і </a:t>
                </a:r>
                <a:r>
                  <a:rPr lang="uk-UA" dirty="0" smtClean="0"/>
                  <a:t>приведені умови </a:t>
                </a:r>
                <a:r>
                  <a:rPr lang="uk-UA" dirty="0"/>
                  <a:t>повної керованості.</a:t>
                </a:r>
                <a:endParaRPr lang="ru-RU" dirty="0"/>
              </a:p>
              <a:p>
                <a:pPr marL="0" indent="0" algn="just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856984" cy="5832648"/>
              </a:xfrm>
              <a:blipFill rotWithShape="1">
                <a:blip r:embed="rId3"/>
                <a:stretch>
                  <a:fillRect l="-1583" t="-2090" r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Постановка задачі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9145016" cy="568863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uk-UA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  <m:r>
                          <a:rPr lang="uk-UA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uk-UA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uk-UA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2800" i="1">
                        <a:latin typeface="Cambria Math"/>
                      </a:rPr>
                      <m:t> + </m:t>
                    </m:r>
                    <m:r>
                      <a:rPr lang="en-US" sz="2800" i="1">
                        <a:latin typeface="Cambria Math"/>
                      </a:rPr>
                      <m:t>𝑃</m:t>
                    </m:r>
                    <m:r>
                      <a:rPr lang="uk-UA" sz="28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uk-UA" sz="2800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  <m:r>
                          <a:rPr lang="uk-UA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uk-UA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uk-UA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uk-UA" sz="2800" i="1">
                        <a:latin typeface="Cambria Math"/>
                      </a:rPr>
                      <m:t> + </m:t>
                    </m:r>
                    <m:r>
                      <a:rPr lang="en-US" sz="2800" i="1">
                        <a:latin typeface="Cambria Math"/>
                      </a:rPr>
                      <m:t>𝑄</m:t>
                    </m:r>
                    <m:r>
                      <a:rPr lang="uk-UA" sz="28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uk-UA" sz="2800" i="1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r>
                      <a:rPr lang="uk-UA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uk-UA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uk-UA" sz="2800" i="1">
                        <a:latin typeface="Cambria Math"/>
                      </a:rPr>
                      <m:t>)=</m:t>
                    </m:r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uk-UA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uk-UA" sz="2800" i="1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uk-UA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uk-UA" sz="2800" i="1">
                        <a:latin typeface="Cambria Math"/>
                      </a:rPr>
                      <m:t>) </m:t>
                    </m:r>
                  </m:oMath>
                </a14:m>
                <a:r>
                  <a:rPr lang="uk-UA" sz="2800" i="1" dirty="0" smtClean="0"/>
                  <a:t>      </a:t>
                </a:r>
                <a:r>
                  <a:rPr lang="uk-UA" sz="2800" b="1" dirty="0" smtClean="0"/>
                  <a:t>(</a:t>
                </a:r>
                <a:r>
                  <a:rPr lang="uk-UA" sz="2800" b="1" dirty="0"/>
                  <a:t>1)</a:t>
                </a:r>
                <a:endParaRPr lang="ru-RU" sz="2800" b="1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ru-RU" sz="2800" i="1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      </m:t>
                    </m:r>
                  </m:oMath>
                </a14:m>
                <a:r>
                  <a:rPr lang="ru-RU" sz="2800" i="1" dirty="0"/>
                  <a:t>                                                                                                 </a:t>
                </a:r>
                <a:endParaRPr lang="ru-RU" sz="2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ru-RU" sz="2800" i="1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       </m:t>
                    </m:r>
                  </m:oMath>
                </a14:m>
                <a:r>
                  <a:rPr lang="ru-RU" sz="2800" i="1" dirty="0"/>
                  <a:t>    </a:t>
                </a:r>
                <a:endParaRPr lang="ru-RU" sz="2800" i="1" dirty="0" smtClean="0"/>
              </a:p>
              <a:p>
                <a:pPr marL="0" indent="0" algn="just">
                  <a:buNone/>
                </a:pPr>
                <a:r>
                  <a:rPr lang="ru-RU" sz="2800" dirty="0" err="1" smtClean="0"/>
                  <a:t>Шукаємо</a:t>
                </a:r>
                <a:r>
                  <a:rPr lang="ru-RU" sz="2800" dirty="0" smtClean="0"/>
                  <a:t> </a:t>
                </a:r>
                <a:r>
                  <a:rPr lang="uk-UA" sz="2800" dirty="0"/>
                  <a:t>керування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  <a:r>
                  <a:rPr lang="ru-RU" sz="2800" dirty="0" err="1"/>
                  <a:t>таке</a:t>
                </a:r>
                <a:r>
                  <a:rPr lang="ru-RU" sz="2800" dirty="0"/>
                  <a:t>, </a:t>
                </a:r>
                <a:r>
                  <a:rPr lang="uk-UA" sz="2800" dirty="0"/>
                  <a:t>щоб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ru-RU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sz="2800" dirty="0"/>
                  <a:t> = 0</a:t>
                </a:r>
                <a:r>
                  <a:rPr lang="ru-RU" sz="28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2800" dirty="0"/>
                  <a:t>Функціїї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/>
                  <a:t> належать простору Шварца.</a:t>
                </a:r>
              </a:p>
              <a:p>
                <a:pPr marL="0" indent="0" algn="just">
                  <a:buNone/>
                </a:pPr>
                <a:r>
                  <a:rPr lang="ru-RU" sz="2800" dirty="0"/>
                  <a:t>Под</a:t>
                </a:r>
                <a:r>
                  <a:rPr lang="uk-UA" sz="2800" dirty="0" err="1"/>
                  <a:t>іємо</a:t>
                </a:r>
                <a:r>
                  <a:rPr lang="uk-UA" sz="2800" dirty="0"/>
                  <a:t> </a:t>
                </a:r>
                <a:r>
                  <a:rPr lang="ru-RU" sz="2800" dirty="0" err="1"/>
                  <a:t>перетворенням</a:t>
                </a:r>
                <a:r>
                  <a:rPr lang="ru-RU" sz="2800" dirty="0"/>
                  <a:t> </a:t>
                </a:r>
                <a:r>
                  <a:rPr lang="ru-RU" sz="2800" dirty="0" err="1"/>
                  <a:t>Фур'є</a:t>
                </a:r>
                <a:r>
                  <a:rPr lang="ru-RU" sz="2800" dirty="0"/>
                  <a:t> за </a:t>
                </a:r>
                <a:r>
                  <a:rPr lang="ru-RU" sz="2800" dirty="0" err="1"/>
                  <a:t>змінною</a:t>
                </a:r>
                <a:r>
                  <a:rPr lang="ru-RU" sz="2800" dirty="0"/>
                  <a:t> </a:t>
                </a:r>
                <a:r>
                  <a:rPr lang="ru-RU" sz="2800" i="1" dirty="0"/>
                  <a:t>х</a:t>
                </a:r>
                <a:r>
                  <a:rPr lang="ru-RU" sz="2800" dirty="0"/>
                  <a:t> ∈ </a:t>
                </a:r>
                <a:r>
                  <a:rPr lang="en-US" sz="2800" i="1" dirty="0"/>
                  <a:t>R</a:t>
                </a:r>
                <a:r>
                  <a:rPr lang="en-US" sz="2800" i="1" baseline="30000" dirty="0"/>
                  <a:t>n</a:t>
                </a:r>
                <a:r>
                  <a:rPr lang="uk-UA" sz="2800" i="1" baseline="30000" dirty="0"/>
                  <a:t> .</a:t>
                </a:r>
                <a:r>
                  <a:rPr lang="uk-UA" sz="2800" i="1" dirty="0"/>
                  <a:t> </a:t>
                </a:r>
                <a:endParaRPr lang="ru-RU" sz="2800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acc>
                    <m:r>
                      <a:rPr lang="ru-RU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 smtClean="0"/>
                  <a:t>+ </a:t>
                </a:r>
                <a:r>
                  <a:rPr lang="en-US" sz="2800" i="1" dirty="0"/>
                  <a:t>P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is</a:t>
                </a:r>
                <a:r>
                  <a:rPr lang="ru-RU" sz="2800" i="1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sz="2800" i="1" dirty="0"/>
                  <a:t>+ </a:t>
                </a:r>
                <a:r>
                  <a:rPr lang="en-US" sz="2800" i="1" dirty="0"/>
                  <a:t>Q</a:t>
                </a:r>
                <a:r>
                  <a:rPr lang="ru-RU" sz="2800" i="1" dirty="0"/>
                  <a:t>(</a:t>
                </a:r>
                <a:r>
                  <a:rPr lang="en-US" sz="2800" i="1" dirty="0"/>
                  <a:t>is</a:t>
                </a:r>
                <a:r>
                  <a:rPr lang="ru-RU" sz="2800" i="1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𝑠</m:t>
                        </m:r>
                        <m:r>
                          <a:rPr lang="ru-RU" sz="2800" i="1">
                            <a:latin typeface="Cambria Math"/>
                          </a:rPr>
                          <m:t>,</m:t>
                        </m:r>
                        <m:r>
                          <a:rPr lang="ru-RU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/>
                  <a:t>  	</a:t>
                </a:r>
                <a:r>
                  <a:rPr lang="ru-RU" sz="2800" dirty="0" smtClean="0"/>
                  <a:t>         </a:t>
                </a:r>
                <a:r>
                  <a:rPr lang="ru-RU" sz="2800" b="1" dirty="0" smtClean="0"/>
                  <a:t>(2)</a:t>
                </a:r>
                <a:endParaRPr lang="ru-RU" sz="2800" b="1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ru-RU" sz="2800" i="1">
                        <a:latin typeface="Cambria Math"/>
                      </a:rPr>
                      <m:t>𝑠</m:t>
                    </m:r>
                    <m:r>
                      <a:rPr lang="ru-RU" sz="2800" i="1">
                        <a:latin typeface="Cambria Math"/>
                      </a:rPr>
                      <m:t>,0)</m:t>
                    </m:r>
                  </m:oMath>
                </a14:m>
                <a:r>
                  <a:rPr lang="ru-RU" sz="28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𝜑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endParaRPr lang="ru-RU" sz="2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ru-RU" sz="2800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ru-RU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/>
                  <a:t>   	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9145016" cy="5688632"/>
              </a:xfrm>
              <a:blipFill rotWithShape="1">
                <a:blip r:embed="rId3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sz="1400" b="1" smtClean="0">
                <a:solidFill>
                  <a:schemeClr val="tx1"/>
                </a:solidFill>
              </a:rPr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260648"/>
                <a:ext cx="9144000" cy="586551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sz="4100" dirty="0" smtClean="0"/>
                  <a:t>Х</a:t>
                </a:r>
                <a:r>
                  <a:rPr lang="uk-UA" sz="4100" dirty="0" err="1" smtClean="0"/>
                  <a:t>арактеристичне</a:t>
                </a:r>
                <a:r>
                  <a:rPr lang="uk-UA" sz="4100" dirty="0" smtClean="0"/>
                  <a:t> 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1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100" i="1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uk-UA" sz="41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4100" dirty="0" smtClean="0"/>
                  <a:t> + </a:t>
                </a:r>
                <a:r>
                  <a:rPr lang="en-US" sz="4100" i="1" dirty="0"/>
                  <a:t>P</a:t>
                </a:r>
                <a:r>
                  <a:rPr lang="ru-RU" sz="4100" i="1" dirty="0"/>
                  <a:t>(</a:t>
                </a:r>
                <a:r>
                  <a:rPr lang="en-US" sz="4100" i="1" dirty="0" smtClean="0"/>
                  <a:t>is</a:t>
                </a:r>
                <a:r>
                  <a:rPr lang="uk-UA" sz="4100" i="1" dirty="0" smtClean="0"/>
                  <a:t>)</a:t>
                </a:r>
                <a:r>
                  <a:rPr lang="el-GR" sz="4100" i="1" dirty="0" smtClean="0"/>
                  <a:t>λ</a:t>
                </a:r>
                <a:r>
                  <a:rPr lang="uk-UA" sz="4100" i="1" dirty="0" smtClean="0"/>
                  <a:t> + </a:t>
                </a:r>
                <a:r>
                  <a:rPr lang="en-US" sz="4100" i="1" dirty="0"/>
                  <a:t>Q</a:t>
                </a:r>
                <a:r>
                  <a:rPr lang="ru-RU" sz="4100" i="1" dirty="0"/>
                  <a:t>(</a:t>
                </a:r>
                <a:r>
                  <a:rPr lang="en-US" sz="4100" i="1" dirty="0" smtClean="0"/>
                  <a:t>is</a:t>
                </a:r>
                <a:r>
                  <a:rPr lang="uk-UA" sz="4100" i="1" dirty="0" smtClean="0"/>
                  <a:t>) = 0.  </a:t>
                </a:r>
                <a:r>
                  <a:rPr lang="uk-UA" sz="4100" b="1" i="1" dirty="0" smtClean="0"/>
                  <a:t>(3)</a:t>
                </a:r>
                <a:endParaRPr lang="en-US" sz="41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3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i="1">
                            <a:latin typeface="Cambria Math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ru-RU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3400" i="1">
                            <a:latin typeface="Cambria Math"/>
                          </a:rPr>
                          <m:t>𝑠</m:t>
                        </m:r>
                        <m:r>
                          <a:rPr lang="ru-RU" sz="3400" i="1">
                            <a:latin typeface="Cambria Math"/>
                          </a:rPr>
                          <m:t>,</m:t>
                        </m:r>
                        <m:r>
                          <a:rPr lang="ru-RU" sz="3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3400" i="1">
                        <a:latin typeface="Cambria Math"/>
                      </a:rPr>
                      <m:t>= </m:t>
                    </m:r>
                  </m:oMath>
                </a14:m>
                <a:r>
                  <a:rPr lang="ru-RU" sz="3400" dirty="0"/>
                  <a:t>С</a:t>
                </a:r>
                <a:r>
                  <a:rPr lang="ru-RU" sz="3400" baseline="-25000" dirty="0"/>
                  <a:t>1</a:t>
                </a:r>
                <a:r>
                  <a:rPr lang="ru-RU" sz="3400" dirty="0"/>
                  <a:t>(</a:t>
                </a:r>
                <a:r>
                  <a:rPr lang="en-US" sz="3400" dirty="0"/>
                  <a:t>s</a:t>
                </a:r>
                <a:r>
                  <a:rPr lang="ru-RU" sz="3400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sz="3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3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sz="3400" dirty="0"/>
                  <a:t> + </a:t>
                </a:r>
                <a:r>
                  <a:rPr lang="en-US" sz="3400" dirty="0"/>
                  <a:t>C</a:t>
                </a:r>
                <a:r>
                  <a:rPr lang="ru-RU" sz="3400" baseline="-25000" dirty="0"/>
                  <a:t>2</a:t>
                </a:r>
                <a:r>
                  <a:rPr lang="ru-RU" sz="3400" dirty="0"/>
                  <a:t>(</a:t>
                </a:r>
                <a:r>
                  <a:rPr lang="en-US" sz="3400" dirty="0"/>
                  <a:t>s</a:t>
                </a:r>
                <a:r>
                  <a:rPr lang="ru-RU" sz="3400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sz="3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3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sz="34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3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3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34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ru-RU" sz="3400" i="1">
                            <a:latin typeface="Cambria Math"/>
                          </a:rPr>
                          <m:t>𝐾</m:t>
                        </m:r>
                        <m:r>
                          <a:rPr lang="ru-RU" sz="3400" i="1">
                            <a:latin typeface="Cambria Math"/>
                          </a:rPr>
                          <m:t>(</m:t>
                        </m:r>
                        <m:r>
                          <a:rPr lang="ru-RU" sz="3400" i="1">
                            <a:latin typeface="Cambria Math"/>
                          </a:rPr>
                          <m:t>𝑠</m:t>
                        </m:r>
                        <m:r>
                          <a:rPr lang="ru-RU" sz="3400" i="1">
                            <a:latin typeface="Cambria Math"/>
                          </a:rPr>
                          <m:t>,</m:t>
                        </m:r>
                        <m:r>
                          <a:rPr lang="ru-RU" sz="3400" i="1">
                            <a:latin typeface="Cambria Math"/>
                          </a:rPr>
                          <m:t>𝑡</m:t>
                        </m:r>
                        <m:r>
                          <a:rPr lang="ru-RU" sz="3400" i="1">
                            <a:latin typeface="Cambria Math"/>
                          </a:rPr>
                          <m:t>−</m:t>
                        </m:r>
                        <m:r>
                          <a:rPr lang="ru-RU" sz="3400" i="1">
                            <a:latin typeface="Cambria Math"/>
                          </a:rPr>
                          <m:t>𝜏</m:t>
                        </m:r>
                      </m:e>
                    </m:nary>
                  </m:oMath>
                </a14:m>
                <a:r>
                  <a:rPr lang="ru-RU" sz="3400" dirty="0"/>
                  <a:t>)</a:t>
                </a:r>
                <a:r>
                  <a:rPr lang="en-US" sz="3400" i="1" dirty="0"/>
                  <a:t>v</a:t>
                </a:r>
                <a:r>
                  <a:rPr lang="ru-RU" sz="3400" i="1" dirty="0"/>
                  <a:t>(</a:t>
                </a:r>
                <a14:m>
                  <m:oMath xmlns:m="http://schemas.openxmlformats.org/officeDocument/2006/math">
                    <m:r>
                      <a:rPr lang="ru-RU" sz="3400" i="1">
                        <a:latin typeface="Cambria Math"/>
                      </a:rPr>
                      <m:t>𝜏</m:t>
                    </m:r>
                    <m:r>
                      <a:rPr lang="ru-RU" sz="3400" i="1">
                        <a:latin typeface="Cambria Math"/>
                      </a:rPr>
                      <m:t>)</m:t>
                    </m:r>
                    <m:r>
                      <a:rPr lang="ru-RU" sz="3400" i="1">
                        <a:latin typeface="Cambria Math"/>
                      </a:rPr>
                      <m:t>𝑑</m:t>
                    </m:r>
                    <m:r>
                      <a:rPr lang="ru-RU" sz="3400" i="1">
                        <a:latin typeface="Cambria Math"/>
                      </a:rPr>
                      <m:t>𝜏</m:t>
                    </m:r>
                    <m:r>
                      <a:rPr lang="ru-RU" sz="3400" i="1">
                        <a:latin typeface="Cambria Math"/>
                      </a:rPr>
                      <m:t>·</m:t>
                    </m:r>
                    <m:acc>
                      <m:accPr>
                        <m:chr m:val="̂"/>
                        <m:ctrlPr>
                          <a:rPr lang="ru-RU" sz="3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3400" i="1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ru-RU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34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uk-UA" sz="3000" b="1" i="1" dirty="0" smtClean="0"/>
                  <a:t>(</a:t>
                </a:r>
                <a:r>
                  <a:rPr lang="uk-UA" sz="3000" b="1" i="1" dirty="0"/>
                  <a:t>4</a:t>
                </a:r>
                <a:r>
                  <a:rPr lang="uk-UA" sz="3000" b="1" i="1" dirty="0" smtClean="0"/>
                  <a:t>)</a:t>
                </a:r>
              </a:p>
              <a:p>
                <a:pPr marL="0" indent="0">
                  <a:buNone/>
                </a:pPr>
                <a:endParaRPr lang="uk-UA" sz="3000" b="1" i="1" dirty="0"/>
              </a:p>
              <a:p>
                <a:pPr marL="0" indent="0">
                  <a:buNone/>
                </a:pPr>
                <a:r>
                  <a:rPr lang="ru-RU" sz="3600" dirty="0" err="1"/>
                  <a:t>Функц</a:t>
                </a:r>
                <a:r>
                  <a:rPr lang="uk-UA" sz="3600" dirty="0" err="1"/>
                  <a:t>ію</a:t>
                </a:r>
                <a:r>
                  <a:rPr lang="ru-RU" sz="3600" dirty="0"/>
                  <a:t> Кош</a:t>
                </a:r>
                <a:r>
                  <a:rPr lang="uk-UA" sz="3600" dirty="0"/>
                  <a:t>і знаходимо за</a:t>
                </a:r>
                <a:r>
                  <a:rPr lang="ru-RU" sz="3600" dirty="0"/>
                  <a:t> формул</a:t>
                </a:r>
                <a:r>
                  <a:rPr lang="uk-UA" sz="3600" dirty="0" err="1"/>
                  <a:t>ою</a:t>
                </a:r>
                <a:r>
                  <a:rPr lang="uk-UA" sz="3600" dirty="0"/>
                  <a:t>:</a:t>
                </a:r>
                <a:endParaRPr lang="ru-RU" sz="3600" dirty="0"/>
              </a:p>
              <a:p>
                <a:pPr marL="0" indent="0">
                  <a:buNone/>
                </a:pPr>
                <a:r>
                  <a:rPr lang="en-US" sz="4100" i="1" dirty="0"/>
                  <a:t>K</a:t>
                </a:r>
                <a:r>
                  <a:rPr lang="uk-UA" sz="4100" i="1" dirty="0"/>
                  <a:t>(</a:t>
                </a:r>
                <a:r>
                  <a:rPr lang="en-US" sz="4100" i="1" dirty="0"/>
                  <a:t>s</a:t>
                </a:r>
                <a:r>
                  <a:rPr lang="uk-UA" sz="4100" i="1" dirty="0"/>
                  <a:t>, </a:t>
                </a:r>
                <a:r>
                  <a:rPr lang="en-US" sz="4100" i="1" dirty="0"/>
                  <a:t>t</a:t>
                </a:r>
                <a:r>
                  <a:rPr lang="uk-UA" sz="4100" i="1" dirty="0"/>
                  <a:t>-</a:t>
                </a:r>
                <a14:m>
                  <m:oMath xmlns:m="http://schemas.openxmlformats.org/officeDocument/2006/math">
                    <m:r>
                      <a:rPr lang="ru-RU" sz="4100" i="1">
                        <a:latin typeface="Cambria Math"/>
                      </a:rPr>
                      <m:t>𝜏</m:t>
                    </m:r>
                    <m:r>
                      <a:rPr lang="uk-UA" sz="4100" i="1">
                        <a:latin typeface="Cambria Math"/>
                      </a:rPr>
                      <m:t>) </m:t>
                    </m:r>
                  </m:oMath>
                </a14:m>
                <a:r>
                  <a:rPr lang="uk-UA" sz="41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1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4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1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41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41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100" i="1">
                                <a:latin typeface="Cambria Math"/>
                              </a:rPr>
                              <m:t>𝑡</m:t>
                            </m:r>
                            <m:r>
                              <a:rPr lang="uk-UA" sz="41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4100" i="1">
                                <a:latin typeface="Cambria Math"/>
                              </a:rPr>
                              <m:t>𝜏</m:t>
                            </m:r>
                            <m:r>
                              <a:rPr lang="uk-UA" sz="41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uk-UA" sz="41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4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1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4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1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41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4100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4100" i="1">
                                <a:latin typeface="Cambria Math"/>
                              </a:rPr>
                              <m:t>𝑡</m:t>
                            </m:r>
                            <m:r>
                              <a:rPr lang="uk-UA" sz="41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4100" i="1">
                                <a:latin typeface="Cambria Math"/>
                              </a:rPr>
                              <m:t>𝜏</m:t>
                            </m:r>
                            <m:r>
                              <a:rPr lang="uk-UA" sz="41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4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41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uk-UA" sz="41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4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41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4100" i="1" dirty="0"/>
                  <a:t>,    </a:t>
                </a:r>
                <a:r>
                  <a:rPr lang="uk-UA" sz="4100" dirty="0"/>
                  <a:t>при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uk-UA" sz="4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4100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ru-RU" sz="4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uk-UA" sz="41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41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4100" dirty="0"/>
                  <a:t> </a:t>
                </a:r>
                <a:r>
                  <a:rPr lang="uk-UA" sz="4100" dirty="0" smtClean="0"/>
                  <a:t>.              </a:t>
                </a:r>
                <a:r>
                  <a:rPr lang="uk-UA" sz="3600" b="1" i="1" dirty="0" smtClean="0"/>
                  <a:t>(5)</a:t>
                </a:r>
                <a:endParaRPr lang="ru-RU" sz="3000" b="1" i="1" dirty="0"/>
              </a:p>
              <a:p>
                <a:pPr marL="0" indent="0">
                  <a:buNone/>
                </a:pPr>
                <a:r>
                  <a:rPr lang="ru-RU" sz="4100" dirty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1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4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1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100" dirty="0"/>
                  <a:t>  </a:t>
                </a:r>
                <a:r>
                  <a:rPr lang="en-US" sz="4100" i="1" dirty="0"/>
                  <a:t>K(s, t-</a:t>
                </a:r>
                <a14:m>
                  <m:oMath xmlns:m="http://schemas.openxmlformats.org/officeDocument/2006/math">
                    <m:r>
                      <a:rPr lang="ru-RU" sz="4100" i="1">
                        <a:latin typeface="Cambria Math"/>
                      </a:rPr>
                      <m:t>𝜏</m:t>
                    </m:r>
                    <m:r>
                      <a:rPr lang="en-US" sz="4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100" i="1" dirty="0"/>
                  <a:t>=(t -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/>
                      </a:rPr>
                      <m:t> </m:t>
                    </m:r>
                    <m:r>
                      <a:rPr lang="ru-RU" sz="4100" i="1">
                        <a:latin typeface="Cambria Math"/>
                      </a:rPr>
                      <m:t>𝜏</m:t>
                    </m:r>
                    <m:r>
                      <a:rPr lang="en-US" sz="4100" i="1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ru-RU" sz="4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1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ru-RU" sz="4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41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100" i="1">
                            <a:latin typeface="Cambria Math"/>
                          </a:rPr>
                          <m:t>(</m:t>
                        </m:r>
                        <m:r>
                          <a:rPr lang="ru-RU" sz="4100" i="1">
                            <a:latin typeface="Cambria Math"/>
                          </a:rPr>
                          <m:t>𝑡</m:t>
                        </m:r>
                        <m:r>
                          <a:rPr lang="en-US" sz="4100" i="1">
                            <a:latin typeface="Cambria Math"/>
                          </a:rPr>
                          <m:t>−</m:t>
                        </m:r>
                        <m:r>
                          <a:rPr lang="ru-RU" sz="4100" i="1">
                            <a:latin typeface="Cambria Math"/>
                          </a:rPr>
                          <m:t>𝜏</m:t>
                        </m:r>
                        <m:r>
                          <a:rPr lang="en-US" sz="41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100" i="1" dirty="0"/>
                  <a:t> </a:t>
                </a:r>
                <a:r>
                  <a:rPr lang="en-US" sz="4100" i="1" dirty="0" smtClean="0"/>
                  <a:t>.</a:t>
                </a:r>
                <a:r>
                  <a:rPr lang="uk-UA" sz="4100" i="1" dirty="0" smtClean="0"/>
                  <a:t>                       </a:t>
                </a:r>
                <a:r>
                  <a:rPr lang="uk-UA" sz="3600" b="1" i="1" dirty="0" smtClean="0"/>
                  <a:t>(</a:t>
                </a:r>
                <a:r>
                  <a:rPr lang="uk-UA" sz="3600" b="1" i="1" dirty="0"/>
                  <a:t>6</a:t>
                </a:r>
                <a:r>
                  <a:rPr lang="uk-UA" sz="3600" b="1" i="1" dirty="0" smtClean="0"/>
                  <a:t>)</a:t>
                </a:r>
                <a:endParaRPr lang="uk-UA" sz="3600" b="1" i="1" dirty="0" smtClean="0"/>
              </a:p>
              <a:p>
                <a:pPr marL="0" indent="0">
                  <a:buNone/>
                </a:pPr>
                <a:endParaRPr lang="uk-UA" sz="3000" b="1" i="1" dirty="0" smtClean="0"/>
              </a:p>
              <a:p>
                <a:pPr marL="0" indent="0" algn="just">
                  <a:buNone/>
                </a:pPr>
                <a:r>
                  <a:rPr lang="uk-UA" sz="3600" dirty="0"/>
                  <a:t>Потрібно з</a:t>
                </a:r>
                <a:r>
                  <a:rPr lang="ru-RU" sz="3600" dirty="0"/>
                  <a:t>’</a:t>
                </a:r>
                <a:r>
                  <a:rPr lang="uk-UA" sz="3600" dirty="0"/>
                  <a:t>ясувати за яких умов на </a:t>
                </a:r>
                <a:r>
                  <a:rPr lang="en-US" sz="3600" i="1" dirty="0"/>
                  <a:t>P</a:t>
                </a:r>
                <a:r>
                  <a:rPr lang="ru-RU" sz="3600" i="1" dirty="0"/>
                  <a:t>(</a:t>
                </a:r>
                <a:r>
                  <a:rPr lang="en-US" sz="3600" i="1" dirty="0"/>
                  <a:t>is</a:t>
                </a:r>
                <a:r>
                  <a:rPr lang="ru-RU" sz="3600" i="1" dirty="0"/>
                  <a:t>) </a:t>
                </a:r>
                <a:r>
                  <a:rPr lang="uk-UA" sz="3600" dirty="0"/>
                  <a:t>та</a:t>
                </a:r>
                <a:r>
                  <a:rPr lang="uk-UA" sz="3600" i="1" dirty="0"/>
                  <a:t> </a:t>
                </a:r>
                <a:r>
                  <a:rPr lang="en-US" sz="3600" i="1" dirty="0"/>
                  <a:t>Q</a:t>
                </a:r>
                <a:r>
                  <a:rPr lang="ru-RU" sz="3600" i="1" dirty="0"/>
                  <a:t>(</a:t>
                </a:r>
                <a:r>
                  <a:rPr lang="en-US" sz="3600" i="1" dirty="0"/>
                  <a:t>is</a:t>
                </a:r>
                <a:r>
                  <a:rPr lang="ru-RU" sz="3600" i="1" dirty="0"/>
                  <a:t>) </a:t>
                </a:r>
                <a:r>
                  <a:rPr lang="uk-UA" sz="3600" dirty="0"/>
                  <a:t>функція</a:t>
                </a:r>
                <a:r>
                  <a:rPr lang="ru-RU" sz="3600" dirty="0"/>
                  <a:t>   </a:t>
                </a:r>
              </a:p>
              <a:p>
                <a:pPr marL="0" indent="0" algn="just">
                  <a:buNone/>
                </a:pPr>
                <a:r>
                  <a:rPr lang="ru-RU" sz="2400" dirty="0"/>
                  <a:t>  </a:t>
                </a:r>
                <a:r>
                  <a:rPr lang="en-US" sz="4000" dirty="0"/>
                  <a:t>R</a:t>
                </a:r>
                <a:r>
                  <a:rPr lang="ru-RU" sz="4000" dirty="0"/>
                  <a:t>(</a:t>
                </a:r>
                <a:r>
                  <a:rPr lang="en-US" sz="4000" dirty="0"/>
                  <a:t>s</a:t>
                </a:r>
                <a:r>
                  <a:rPr lang="ru-RU" sz="4000" dirty="0"/>
                  <a:t>,</a:t>
                </a:r>
                <a:r>
                  <a:rPr lang="en-US" sz="4000" dirty="0"/>
                  <a:t>T</a:t>
                </a:r>
                <a:r>
                  <a:rPr lang="ru-RU" sz="40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uk-UA" sz="4000" i="1">
                            <a:latin typeface="Cambria Math"/>
                          </a:rPr>
                          <m:t>(</m:t>
                        </m:r>
                        <m:r>
                          <a:rPr lang="uk-UA" sz="4000" i="1">
                            <a:latin typeface="Cambria Math"/>
                          </a:rPr>
                          <m:t>𝑠</m:t>
                        </m:r>
                        <m:r>
                          <a:rPr lang="uk-UA" sz="4000" i="1">
                            <a:latin typeface="Cambria Math"/>
                          </a:rPr>
                          <m:t>)−</m:t>
                        </m:r>
                        <m:sSub>
                          <m:sSub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4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4000" i="1">
                            <a:latin typeface="Cambria Math"/>
                          </a:rPr>
                          <m:t>(</m:t>
                        </m:r>
                        <m:r>
                          <a:rPr lang="en-US" sz="4000" i="1">
                            <a:latin typeface="Cambria Math"/>
                          </a:rPr>
                          <m:t>𝑠</m:t>
                        </m:r>
                        <m:r>
                          <a:rPr lang="uk-UA" sz="4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40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4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4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40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4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4000" i="1">
                            <a:latin typeface="Cambria Math"/>
                          </a:rPr>
                          <m:t>(</m:t>
                        </m:r>
                        <m:r>
                          <a:rPr lang="en-US" sz="4000" i="1">
                            <a:latin typeface="Cambria Math"/>
                          </a:rPr>
                          <m:t>𝑠</m:t>
                        </m:r>
                        <m:r>
                          <a:rPr lang="uk-UA" sz="4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4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4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4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40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4000" i="1">
                                <a:latin typeface="Cambria Math"/>
                              </a:rPr>
                              <m:t>2(</m:t>
                            </m:r>
                            <m:r>
                              <a:rPr lang="uk-UA" sz="40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40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4000" dirty="0"/>
                  <a:t>)</a:t>
                </a:r>
                <a:r>
                  <a:rPr lang="ru-RU" sz="4000" dirty="0"/>
                  <a:t>  </a:t>
                </a:r>
                <a:r>
                  <a:rPr lang="ru-RU" sz="3100" dirty="0"/>
                  <a:t>не </a:t>
                </a:r>
                <a:r>
                  <a:rPr lang="ru-RU" sz="3100" dirty="0" err="1"/>
                  <a:t>має</a:t>
                </a:r>
                <a:r>
                  <a:rPr lang="ru-RU" sz="3100" dirty="0"/>
                  <a:t> </a:t>
                </a:r>
                <a:r>
                  <a:rPr lang="ru-RU" sz="3100" dirty="0" err="1"/>
                  <a:t>дійсних</a:t>
                </a:r>
                <a:r>
                  <a:rPr lang="ru-RU" sz="3100" dirty="0"/>
                  <a:t> </a:t>
                </a:r>
                <a:r>
                  <a:rPr lang="ru-RU" sz="3100" dirty="0" err="1"/>
                  <a:t>нулів</a:t>
                </a:r>
                <a:r>
                  <a:rPr lang="ru-RU" sz="3100" dirty="0"/>
                  <a:t>. </a:t>
                </a:r>
              </a:p>
              <a:p>
                <a:pPr marL="0" indent="0">
                  <a:buNone/>
                </a:pPr>
                <a:r>
                  <a:rPr lang="uk-UA" sz="3000" b="1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uk-UA" sz="3000" b="1" i="1" dirty="0" smtClean="0"/>
                  <a:t>  </a:t>
                </a:r>
                <a:endParaRPr lang="uk-UA" sz="3000" b="1" i="1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0648"/>
                <a:ext cx="9144000" cy="5865515"/>
              </a:xfrm>
              <a:blipFill rotWithShape="1">
                <a:blip r:embed="rId3"/>
                <a:stretch>
                  <a:fillRect l="-1667" t="-2807" r="-1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Випадок дійсних характеристичних коренів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9036496" cy="54726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uk-UA" sz="2400" dirty="0" smtClean="0"/>
                  <a:t>Покажемо, що </a:t>
                </a:r>
                <a:r>
                  <a:rPr lang="en-US" sz="2400" dirty="0"/>
                  <a:t>R</a:t>
                </a:r>
                <a:r>
                  <a:rPr lang="uk-UA" sz="2400" dirty="0"/>
                  <a:t>(</a:t>
                </a:r>
                <a:r>
                  <a:rPr lang="en-US" sz="2400" dirty="0"/>
                  <a:t>s</a:t>
                </a:r>
                <a:r>
                  <a:rPr lang="uk-UA" sz="2400" dirty="0"/>
                  <a:t>,</a:t>
                </a:r>
                <a:r>
                  <a:rPr lang="en-US" sz="2400" dirty="0"/>
                  <a:t>T</a:t>
                </a:r>
                <a:r>
                  <a:rPr lang="uk-UA" sz="2400" dirty="0"/>
                  <a:t>) </a:t>
                </a:r>
                <a:r>
                  <a:rPr lang="uk-UA" sz="35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5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35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uk-UA" sz="3500" i="1">
                            <a:latin typeface="Cambria Math"/>
                          </a:rPr>
                          <m:t>(</m:t>
                        </m:r>
                        <m:r>
                          <a:rPr lang="uk-UA" sz="3500" i="1">
                            <a:latin typeface="Cambria Math"/>
                          </a:rPr>
                          <m:t>𝑠</m:t>
                        </m:r>
                        <m:r>
                          <a:rPr lang="uk-UA" sz="3500" i="1">
                            <a:latin typeface="Cambria Math"/>
                          </a:rPr>
                          <m:t>)−</m:t>
                        </m:r>
                        <m:sSub>
                          <m:sSub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35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3500" i="1">
                            <a:latin typeface="Cambria Math"/>
                          </a:rPr>
                          <m:t>(</m:t>
                        </m:r>
                        <m:r>
                          <a:rPr lang="en-US" sz="3500" i="1">
                            <a:latin typeface="Cambria Math"/>
                          </a:rPr>
                          <m:t>𝑠</m:t>
                        </m:r>
                        <m:r>
                          <a:rPr lang="uk-UA" sz="35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35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5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3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35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5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5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35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35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3500" i="1">
                            <a:latin typeface="Cambria Math"/>
                          </a:rPr>
                          <m:t>(</m:t>
                        </m:r>
                        <m:r>
                          <a:rPr lang="en-US" sz="3500" i="1">
                            <a:latin typeface="Cambria Math"/>
                          </a:rPr>
                          <m:t>𝑠</m:t>
                        </m:r>
                        <m:r>
                          <a:rPr lang="uk-UA" sz="35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35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5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3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35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5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5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35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sz="35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3500" b="0" i="1" smtClean="0">
                            <a:latin typeface="Cambria Math"/>
                          </a:rPr>
                          <m:t>(</m:t>
                        </m:r>
                        <m:r>
                          <a:rPr lang="en-US" sz="35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5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3500" dirty="0"/>
                  <a:t>)</a:t>
                </a:r>
                <a:r>
                  <a:rPr lang="ru-RU" sz="2400" dirty="0"/>
                  <a:t>  не </a:t>
                </a:r>
                <a:r>
                  <a:rPr lang="ru-RU" sz="2400" dirty="0" err="1"/>
                  <a:t>ма</a:t>
                </a:r>
                <a:r>
                  <a:rPr lang="uk-UA" sz="2400" dirty="0"/>
                  <a:t>є дійсних нулів. </a:t>
                </a:r>
              </a:p>
              <a:p>
                <a:pPr marL="0" indent="0" algn="just">
                  <a:buNone/>
                </a:pPr>
                <a:r>
                  <a:rPr lang="uk-UA" sz="2400" dirty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uk-UA" sz="31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𝑠</m:t>
                    </m:r>
                    <m:r>
                      <a:rPr lang="ru-RU" sz="3100" i="1">
                        <a:latin typeface="Cambria Math"/>
                      </a:rPr>
                      <m:t>)≥</m:t>
                    </m:r>
                    <m:sSub>
                      <m:sSubPr>
                        <m:ctrlPr>
                          <a:rPr lang="ru-RU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uk-UA" sz="3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𝑠</m:t>
                    </m:r>
                    <m:r>
                      <a:rPr lang="uk-UA" sz="31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3100" dirty="0"/>
                  <a:t>  </a:t>
                </a:r>
                <a:r>
                  <a:rPr lang="en-US" sz="3100" dirty="0"/>
                  <a:t>R</a:t>
                </a:r>
                <a:r>
                  <a:rPr lang="ru-RU" sz="3100" dirty="0"/>
                  <a:t>(</a:t>
                </a:r>
                <a:r>
                  <a:rPr lang="en-US" sz="3100" dirty="0"/>
                  <a:t>s</a:t>
                </a:r>
                <a:r>
                  <a:rPr lang="ru-RU" sz="3100" dirty="0"/>
                  <a:t>,</a:t>
                </a:r>
                <a:r>
                  <a:rPr lang="en-US" sz="3100" dirty="0"/>
                  <a:t>T</a:t>
                </a:r>
                <a:r>
                  <a:rPr lang="ru-RU" sz="3100" dirty="0"/>
                  <a:t>)</a:t>
                </a:r>
                <a:r>
                  <a:rPr lang="uk-UA" sz="31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3100" i="1"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31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3100" i="1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ru-RU" sz="31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1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31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31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uk-UA" sz="31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31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sz="31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ru-RU" sz="3100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31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ru-RU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1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31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100" i="1">
                                <a:latin typeface="Cambria Math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ru-RU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1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31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1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sz="3100" i="1" dirty="0"/>
                  <a:t> </a:t>
                </a:r>
                <a14:m>
                  <m:oMath xmlns:m="http://schemas.openxmlformats.org/officeDocument/2006/math">
                    <m:r>
                      <a:rPr lang="ru-RU" sz="3100" i="1">
                        <a:latin typeface="Cambria Math"/>
                      </a:rPr>
                      <m:t>𝑑</m:t>
                    </m:r>
                    <m:r>
                      <a:rPr lang="ru-RU" sz="3100" i="1">
                        <a:latin typeface="Cambria Math"/>
                      </a:rPr>
                      <m:t>𝜏</m:t>
                    </m:r>
                    <m:r>
                      <a:rPr lang="ru-RU" sz="3100" i="1">
                        <a:latin typeface="Cambria Math"/>
                      </a:rPr>
                      <m:t>&gt;0</m:t>
                    </m:r>
                  </m:oMath>
                </a14:m>
                <a:r>
                  <a:rPr lang="uk-UA" sz="2400" i="1" dirty="0"/>
                  <a:t>,  </a:t>
                </a:r>
                <a:endParaRPr lang="uk-UA" sz="2400" i="1" dirty="0" smtClean="0"/>
              </a:p>
              <a:p>
                <a:pPr marL="0" indent="0" algn="just">
                  <a:buNone/>
                </a:pPr>
                <a:endParaRPr lang="uk-UA" sz="2400" i="1" dirty="0"/>
              </a:p>
              <a:p>
                <a:pPr marL="0" indent="0" algn="just">
                  <a:buNone/>
                </a:pPr>
                <a:r>
                  <a:rPr lang="uk-UA" sz="2400" dirty="0" smtClean="0"/>
                  <a:t>Для кратних </a:t>
                </a:r>
                <a:r>
                  <a:rPr lang="uk-UA" sz="2400" dirty="0"/>
                  <a:t>коренів </a:t>
                </a:r>
                <a:r>
                  <a:rPr lang="en-US" sz="3500" dirty="0"/>
                  <a:t>R</a:t>
                </a:r>
                <a:r>
                  <a:rPr lang="ru-RU" sz="3500" dirty="0"/>
                  <a:t>(</a:t>
                </a:r>
                <a:r>
                  <a:rPr lang="en-US" sz="3500" dirty="0"/>
                  <a:t>s</a:t>
                </a:r>
                <a:r>
                  <a:rPr lang="ru-RU" sz="3500" dirty="0"/>
                  <a:t>,</a:t>
                </a:r>
                <a:r>
                  <a:rPr lang="en-US" sz="3500" dirty="0"/>
                  <a:t>T</a:t>
                </a:r>
                <a:r>
                  <a:rPr lang="ru-RU" sz="3500" dirty="0"/>
                  <a:t>) </a:t>
                </a:r>
                <a:r>
                  <a:rPr lang="uk-UA" sz="3500" dirty="0"/>
                  <a:t>=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3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35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uk-UA" sz="3500" i="1">
                                <a:latin typeface="Cambria Math"/>
                              </a:rPr>
                              <m:t>𝑇</m:t>
                            </m:r>
                            <m:r>
                              <a:rPr lang="uk-UA" sz="35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3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35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5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ru-RU" sz="35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ru-RU" sz="3500" i="1">
                            <a:latin typeface="Cambria Math"/>
                          </a:rPr>
                          <m:t>+1</m:t>
                        </m:r>
                      </m:num>
                      <m:den>
                        <m:sSubSup>
                          <m:sSubSup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5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sz="35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ru-RU" sz="35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ru-RU" sz="3500" i="1">
                            <a:latin typeface="Cambria Math"/>
                          </a:rPr>
                          <m:t>(</m:t>
                        </m:r>
                        <m:r>
                          <a:rPr lang="ru-RU" sz="3500" i="1">
                            <a:latin typeface="Cambria Math"/>
                          </a:rPr>
                          <m:t>𝑠</m:t>
                        </m:r>
                        <m:r>
                          <a:rPr lang="ru-RU" sz="35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3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5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3500" i="1">
                            <a:latin typeface="Cambria Math"/>
                          </a:rPr>
                          <m:t>𝜆</m:t>
                        </m:r>
                        <m:r>
                          <a:rPr lang="ru-RU" sz="3500" i="1">
                            <a:latin typeface="Cambria Math"/>
                          </a:rPr>
                          <m:t>→0</m:t>
                        </m:r>
                      </m:e>
                    </m:acc>
                  </m:oMath>
                </a14:m>
                <a:r>
                  <a:rPr lang="ru-RU" sz="35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500" i="1">
                                <a:latin typeface="Cambria Math"/>
                              </a:rPr>
                              <m:t>Т</m:t>
                            </m:r>
                          </m:e>
                          <m:sup>
                            <m:r>
                              <a:rPr lang="ru-RU" sz="35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35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3500" dirty="0"/>
                  <a:t> .</a:t>
                </a:r>
                <a:r>
                  <a:rPr lang="uk-UA" sz="2400" dirty="0"/>
                  <a:t> </a:t>
                </a:r>
              </a:p>
              <a:p>
                <a:pPr marL="0" indent="0" algn="just">
                  <a:buNone/>
                </a:pPr>
                <a:r>
                  <a:rPr lang="uk-UA" sz="2400" dirty="0"/>
                  <a:t>Отже, </a:t>
                </a:r>
                <a:r>
                  <a:rPr lang="ru-RU" sz="2400" dirty="0"/>
                  <a:t>   </a:t>
                </a:r>
                <a:r>
                  <a:rPr lang="en-US" sz="2400" dirty="0"/>
                  <a:t>R</a:t>
                </a:r>
                <a:r>
                  <a:rPr lang="ru-RU" sz="2400" dirty="0"/>
                  <a:t>(</a:t>
                </a:r>
                <a:r>
                  <a:rPr lang="en-US" sz="2400" dirty="0"/>
                  <a:t>s</a:t>
                </a:r>
                <a:r>
                  <a:rPr lang="ru-RU" sz="2400" dirty="0"/>
                  <a:t>,</a:t>
                </a:r>
                <a:r>
                  <a:rPr lang="en-US" sz="2400" dirty="0"/>
                  <a:t>T</a:t>
                </a:r>
                <a:r>
                  <a:rPr lang="ru-RU" sz="2400" dirty="0"/>
                  <a:t>)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≠0</m:t>
                    </m:r>
                  </m:oMath>
                </a14:m>
                <a:r>
                  <a:rPr lang="uk-UA" sz="2400" dirty="0"/>
                  <a:t>, коли </a:t>
                </a:r>
                <a:r>
                  <a:rPr lang="en-US" sz="2400" dirty="0"/>
                  <a:t>s </a:t>
                </a:r>
                <a:r>
                  <a:rPr lang="ru-RU" sz="2400" dirty="0"/>
                  <a:t>∈ </a:t>
                </a:r>
                <a:r>
                  <a:rPr lang="en-US" sz="2400" i="1" dirty="0"/>
                  <a:t>R</a:t>
                </a:r>
                <a:r>
                  <a:rPr lang="en-US" sz="2400" i="1" baseline="30000" dirty="0"/>
                  <a:t>n</a:t>
                </a:r>
                <a:r>
                  <a:rPr lang="ru-RU" sz="2400" i="1" dirty="0"/>
                  <a:t>.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 err="1"/>
                  <a:t>Покажемо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3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3000" i="1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ru-RU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30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000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000" i="1">
                                <a:latin typeface="Cambria Math"/>
                              </a:rPr>
                              <m:t> </m:t>
                            </m:r>
                            <m:r>
                              <a:rPr lang="ru-RU" sz="3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uk-UA" sz="3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3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k-UA" sz="3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000" i="1">
                                <a:latin typeface="Cambria Math"/>
                              </a:rPr>
                              <m:t>)</m:t>
                            </m:r>
                            <m:r>
                              <a:rPr lang="ru-RU" sz="3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uk-UA" sz="3000" i="1">
                            <a:latin typeface="Cambria Math"/>
                          </a:rPr>
                          <m:t>−</m:t>
                        </m:r>
                        <m:r>
                          <a:rPr lang="uk-UA" sz="300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uk-UA" sz="3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3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ru-RU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uk-UA" sz="3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k-UA" sz="3000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30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000" i="1">
                                <a:latin typeface="Cambria Math"/>
                              </a:rPr>
                              <m:t>)</m:t>
                            </m:r>
                            <m:r>
                              <a:rPr lang="ru-RU" sz="3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R</m:t>
                        </m:r>
                        <m:r>
                          <a:rPr lang="ru-RU" sz="30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s</m:t>
                        </m:r>
                        <m:r>
                          <a:rPr lang="ru-RU" sz="30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T</m:t>
                        </m:r>
                        <m:r>
                          <a:rPr lang="ru-RU" sz="3000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ru-RU" sz="3000" dirty="0"/>
                  <a:t> ∈ </a:t>
                </a:r>
                <a:r>
                  <a:rPr lang="en-US" sz="3000" dirty="0"/>
                  <a:t>S</a:t>
                </a:r>
                <a:r>
                  <a:rPr lang="ru-RU" sz="3000" dirty="0"/>
                  <a:t>. </a:t>
                </a:r>
              </a:p>
              <a:p>
                <a:pPr marL="0" indent="0">
                  <a:buNone/>
                </a:pPr>
                <a:r>
                  <a:rPr lang="uk-UA" sz="2400" dirty="0" smtClean="0"/>
                  <a:t>Тоді </a:t>
                </a:r>
                <a:r>
                  <a:rPr lang="en-US" sz="2400" dirty="0"/>
                  <a:t>R</a:t>
                </a:r>
                <a:r>
                  <a:rPr lang="ru-RU" sz="2400" dirty="0"/>
                  <a:t>(</a:t>
                </a:r>
                <a:r>
                  <a:rPr lang="en-US" sz="2400" dirty="0"/>
                  <a:t>s</a:t>
                </a:r>
                <a:r>
                  <a:rPr lang="ru-RU" sz="2400" dirty="0"/>
                  <a:t>,</a:t>
                </a:r>
                <a:r>
                  <a:rPr lang="en-US" sz="2400" dirty="0"/>
                  <a:t>T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~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uk-UA" sz="2400" i="1">
                            <a:latin typeface="Cambria Math"/>
                          </a:rPr>
                          <m:t>(</m:t>
                        </m:r>
                        <m:r>
                          <a:rPr lang="ru-RU" sz="2400" i="1">
                            <a:latin typeface="Cambria Math"/>
                          </a:rPr>
                          <m:t>𝑠</m:t>
                        </m:r>
                        <m:r>
                          <a:rPr lang="uk-UA" sz="2400" i="1">
                            <a:latin typeface="Cambria Math"/>
                          </a:rPr>
                          <m:t>)</m:t>
                        </m:r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uk-UA" sz="2400" dirty="0"/>
                  <a:t> і означає, що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2400" dirty="0"/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≤ 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2400" dirty="0"/>
                  <a:t>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2400" dirty="0"/>
                  <a:t> ∈</a:t>
                </a:r>
                <a:r>
                  <a:rPr lang="en-US" sz="2400" dirty="0"/>
                  <a:t>S</a:t>
                </a:r>
                <a:r>
                  <a:rPr lang="ru-RU" sz="2400" dirty="0"/>
                  <a:t>. </a:t>
                </a: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ru-RU" sz="2400" dirty="0" err="1"/>
                  <a:t>Якщо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лише</a:t>
                </a:r>
                <a:r>
                  <a:rPr lang="ru-RU" sz="2400" dirty="0"/>
                  <a:t> один </a:t>
                </a:r>
                <a:r>
                  <a:rPr lang="ru-RU" sz="2400" dirty="0" err="1"/>
                  <a:t>корінь</a:t>
                </a:r>
                <a:r>
                  <a:rPr lang="ru-RU" sz="2400" dirty="0"/>
                  <a:t> характеристичного </a:t>
                </a:r>
                <a:r>
                  <a:rPr lang="ru-RU" sz="2400" dirty="0" err="1"/>
                  <a:t>рівняння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додатній</a:t>
                </a:r>
                <a:r>
                  <a:rPr lang="ru-RU" sz="2400" dirty="0"/>
                  <a:t> та </a:t>
                </a:r>
                <a:r>
                  <a:rPr lang="ru-RU" sz="2400" dirty="0" err="1"/>
                  <a:t>необмежений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тоді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розв</a:t>
                </a:r>
                <a:r>
                  <a:rPr lang="en-US" sz="2400" dirty="0"/>
                  <a:t>’</a:t>
                </a:r>
                <a:r>
                  <a:rPr lang="ru-RU" sz="2400" dirty="0" err="1"/>
                  <a:t>язок</a:t>
                </a:r>
                <a:r>
                  <a:rPr lang="uk-UA" sz="2400" dirty="0"/>
                  <a:t> рівняння (1) належить простору </a:t>
                </a:r>
                <a:r>
                  <a:rPr lang="uk-UA" sz="2400" dirty="0" err="1"/>
                  <a:t>Шварца</a:t>
                </a:r>
                <a:r>
                  <a:rPr lang="uk-UA" sz="2400" dirty="0"/>
                  <a:t>.</a:t>
                </a:r>
              </a:p>
              <a:p>
                <a:pPr marL="0" indent="0">
                  <a:buNone/>
                </a:pPr>
                <a:r>
                  <a:rPr lang="ru-RU" sz="2400" dirty="0" err="1" smtClean="0"/>
                  <a:t>Отже</a:t>
                </a:r>
                <a:r>
                  <a:rPr lang="ru-RU" sz="2400" dirty="0"/>
                  <a:t>, </a:t>
                </a:r>
                <a:r>
                  <a:rPr lang="uk-UA" sz="2400" dirty="0"/>
                  <a:t>доведена теорема:</a:t>
                </a:r>
                <a:endParaRPr lang="ru-RU" sz="2400" dirty="0"/>
              </a:p>
              <a:p>
                <a:pPr marL="0" indent="0" algn="just">
                  <a:buNone/>
                </a:pPr>
                <a:endParaRPr lang="ru-RU" sz="2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9036496" cy="5472608"/>
              </a:xfrm>
              <a:blipFill rotWithShape="1">
                <a:blip r:embed="rId3"/>
                <a:stretch>
                  <a:fillRect l="-877" t="-445" r="-877" b="-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8640"/>
                <a:ext cx="8229600" cy="6552728"/>
              </a:xfrm>
            </p:spPr>
            <p:txBody>
              <a:bodyPr>
                <a:normAutofit/>
              </a:bodyPr>
              <a:lstStyle/>
              <a:p>
                <a:r>
                  <a:rPr lang="uk-UA" b="1" u="sng" dirty="0" smtClean="0"/>
                  <a:t>Теорема 1. </a:t>
                </a:r>
              </a:p>
              <a:p>
                <a:pPr marL="0" indent="0">
                  <a:buNone/>
                </a:pPr>
                <a:r>
                  <a:rPr lang="uk-UA" sz="2400" dirty="0" smtClean="0"/>
                  <a:t>Якщо </a:t>
                </a:r>
                <a:r>
                  <a:rPr lang="uk-UA" sz="2400" dirty="0"/>
                  <a:t>корені характеристичного рівняння </a:t>
                </a:r>
                <a:r>
                  <a:rPr lang="uk-UA" sz="2400" dirty="0" smtClean="0"/>
                  <a:t>дійсні і лише один додатній, </a:t>
                </a:r>
                <a:r>
                  <a:rPr lang="uk-UA" sz="2400" dirty="0"/>
                  <a:t>то існує керування  </a:t>
                </a:r>
                <a:r>
                  <a:rPr lang="en-US" sz="2400" dirty="0"/>
                  <a:t>u</a:t>
                </a:r>
                <a:r>
                  <a:rPr lang="uk-UA" sz="2400" dirty="0"/>
                  <a:t>(</a:t>
                </a:r>
                <a:r>
                  <a:rPr lang="en-US" sz="2400" dirty="0"/>
                  <a:t>x</a:t>
                </a:r>
                <a:r>
                  <a:rPr lang="uk-UA" sz="2400" dirty="0"/>
                  <a:t>) ∈ </a:t>
                </a:r>
                <a:r>
                  <a:rPr lang="en-US" sz="2400" dirty="0"/>
                  <a:t>S</a:t>
                </a:r>
                <a:r>
                  <a:rPr lang="uk-UA" sz="2400" dirty="0"/>
                  <a:t>, </a:t>
                </a:r>
                <a:r>
                  <a:rPr lang="en-US" sz="2400" dirty="0"/>
                  <a:t>v</a:t>
                </a:r>
                <a:r>
                  <a:rPr lang="uk-UA" sz="2400" dirty="0"/>
                  <a:t>(</a:t>
                </a:r>
                <a:r>
                  <a:rPr lang="en-US" sz="2400" dirty="0"/>
                  <a:t>t</a:t>
                </a:r>
                <a:r>
                  <a:rPr lang="uk-UA" sz="2400" dirty="0"/>
                  <a:t>) = 1 таке, що рівняння (1) повністю кероване у просторі С</a:t>
                </a:r>
                <a:r>
                  <a:rPr lang="uk-UA" sz="2400" baseline="30000" dirty="0"/>
                  <a:t>2</a:t>
                </a:r>
                <a:r>
                  <a:rPr lang="uk-UA" sz="24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/>
                          </a:rPr>
                          <m:t>0,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uk-UA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uk-UA" sz="24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2400" dirty="0"/>
                  <a:t>. </a:t>
                </a:r>
                <a:endParaRPr lang="uk-UA" sz="2400" dirty="0" smtClean="0"/>
              </a:p>
              <a:p>
                <a:pPr marL="0" indent="0">
                  <a:buNone/>
                </a:pPr>
                <a:endParaRPr lang="uk-UA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r>
                  <a:rPr lang="uk-UA" b="1" u="sng" dirty="0"/>
                  <a:t>Приклад 1</a:t>
                </a:r>
                <a:r>
                  <a:rPr lang="uk-UA" b="1" u="sng" dirty="0" smtClean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uk-UA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uk-UA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2600" i="1">
                        <a:latin typeface="Cambria Math"/>
                      </a:rPr>
                      <m:t>=</m:t>
                    </m:r>
                    <m:r>
                      <a:rPr lang="ru-RU" sz="2600" i="1">
                        <a:latin typeface="Cambria Math"/>
                      </a:rPr>
                      <m:t>𝑢</m:t>
                    </m:r>
                    <m:r>
                      <a:rPr lang="uk-UA" sz="2600" i="1">
                        <a:latin typeface="Cambria Math"/>
                      </a:rPr>
                      <m:t>(</m:t>
                    </m:r>
                    <m:r>
                      <a:rPr lang="ru-RU" sz="2600" i="1">
                        <a:latin typeface="Cambria Math"/>
                      </a:rPr>
                      <m:t>𝑥</m:t>
                    </m:r>
                    <m:r>
                      <a:rPr lang="uk-UA" sz="26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uk-UA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uk-UA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uk-UA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 це рівняння повністю кероване у просторі Шварца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8640"/>
                <a:ext cx="8229600" cy="6552728"/>
              </a:xfrm>
              <a:blipFill rotWithShape="1">
                <a:blip r:embed="rId3"/>
                <a:stretch>
                  <a:fillRect l="-1630" t="-1209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Випадок уявних характеристичних коренів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252520" cy="544522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R</a:t>
                </a:r>
                <a:r>
                  <a:rPr lang="ru-RU" sz="3600" dirty="0"/>
                  <a:t>(</a:t>
                </a:r>
                <a:r>
                  <a:rPr lang="en-US" sz="3600" dirty="0"/>
                  <a:t>s</a:t>
                </a:r>
                <a:r>
                  <a:rPr lang="ru-RU" sz="3600" dirty="0"/>
                  <a:t>,</a:t>
                </a:r>
                <a:r>
                  <a:rPr lang="en-US" sz="3600" dirty="0"/>
                  <a:t>T</a:t>
                </a:r>
                <a:r>
                  <a:rPr lang="ru-RU" sz="3600" dirty="0"/>
                  <a:t>)</a:t>
                </a:r>
                <a:r>
                  <a:rPr lang="uk-UA" sz="3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36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3600" i="1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3600" i="1">
                                <a:latin typeface="Cambria Math"/>
                              </a:rPr>
                              <m:t>𝑠𝑖𝑛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𝛽</m:t>
                            </m:r>
                            <m:r>
                              <a:rPr lang="uk-UA" sz="3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600" i="1">
                                <a:latin typeface="Cambria Math"/>
                              </a:rPr>
                              <m:t>)</m:t>
                            </m:r>
                            <m:r>
                              <a:rPr lang="ru-RU" sz="3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uk-UA" sz="3600" b="0" i="1" smtClean="0">
                                <a:latin typeface="Cambria Math"/>
                              </a:rPr>
                              <m:t>Т</m:t>
                            </m:r>
                            <m:r>
                              <a:rPr lang="ru-RU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𝜏</m:t>
                            </m:r>
                            <m:r>
                              <a:rPr lang="ru-RU" sz="36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𝛽</m:t>
                            </m:r>
                            <m:r>
                              <a:rPr lang="uk-UA" sz="3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sz="36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sz="3600" dirty="0"/>
                  <a:t> </a:t>
                </a:r>
                <a:r>
                  <a:rPr lang="en-US" sz="3600" dirty="0"/>
                  <a:t>v</a:t>
                </a:r>
                <a:r>
                  <a:rPr lang="ru-RU" sz="3600" dirty="0"/>
                  <a:t>(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𝜏</m:t>
                    </m:r>
                  </m:oMath>
                </a14:m>
                <a:r>
                  <a:rPr lang="ru-RU" sz="3600" dirty="0"/>
                  <a:t>)</a:t>
                </a:r>
                <a:r>
                  <a:rPr lang="en-US" sz="3600" dirty="0"/>
                  <a:t>d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ru-RU" sz="3600" i="1">
                        <a:latin typeface="Cambria Math"/>
                      </a:rPr>
                      <m:t>𝜏</m:t>
                    </m:r>
                    <m:r>
                      <a:rPr lang="ru-RU" sz="3600" b="0" i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uk-UA" sz="3600" dirty="0"/>
                      <m:t>де </m:t>
                    </m:r>
                    <m:r>
                      <a:rPr lang="en-US" sz="36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uk-UA" sz="360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ru-RU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/>
                          </a:rPr>
                          <m:t>𝑄</m:t>
                        </m:r>
                        <m:r>
                          <a:rPr lang="uk-UA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𝑖𝑠</m:t>
                        </m:r>
                        <m:r>
                          <a:rPr lang="uk-UA" sz="3600" i="1">
                            <a:latin typeface="Cambria Math"/>
                          </a:rPr>
                          <m:t>)</m:t>
                        </m:r>
                        <m:r>
                          <a:rPr lang="uk-UA" sz="360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uk-UA" sz="3600" i="1" dirty="0"/>
                      <m:t>.  </m:t>
                    </m:r>
                    <m:r>
                      <m:rPr>
                        <m:nor/>
                      </m:rPr>
                      <a:rPr lang="ru-RU" sz="3600" b="0" i="1" dirty="0" smtClean="0"/>
                      <m:t> </m:t>
                    </m:r>
                  </m:oMath>
                </a14:m>
                <a:r>
                  <a:rPr lang="ru-RU" sz="3600" b="1" dirty="0" smtClean="0"/>
                  <a:t>(</a:t>
                </a:r>
                <a:r>
                  <a:rPr lang="ru-RU" sz="3600" b="1" dirty="0" smtClean="0"/>
                  <a:t>7</a:t>
                </a:r>
                <a:r>
                  <a:rPr lang="ru-RU" sz="3600" b="1" dirty="0" smtClean="0"/>
                  <a:t>)</a:t>
                </a:r>
                <a:endParaRPr lang="ru-RU" sz="3600" b="1" dirty="0" smtClean="0"/>
              </a:p>
              <a:p>
                <a:pPr marL="0" indent="0">
                  <a:buNone/>
                </a:pPr>
                <a:r>
                  <a:rPr lang="uk-UA" sz="3600" dirty="0" smtClean="0"/>
                  <a:t>При </a:t>
                </a:r>
                <a:r>
                  <a:rPr lang="en-US" sz="3600" dirty="0"/>
                  <a:t>v</a:t>
                </a:r>
                <a:r>
                  <a:rPr lang="ru-RU" sz="3600" dirty="0"/>
                  <a:t>(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𝜏</m:t>
                    </m:r>
                  </m:oMath>
                </a14:m>
                <a:r>
                  <a:rPr lang="ru-RU" sz="3600" dirty="0"/>
                  <a:t>)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 ≡</m:t>
                    </m:r>
                    <m:r>
                      <a:rPr lang="uk-UA" sz="3600" b="0" i="1" smtClean="0">
                        <a:latin typeface="Cambria Math"/>
                      </a:rPr>
                      <m:t>1,</m:t>
                    </m:r>
                  </m:oMath>
                </a14:m>
                <a:r>
                  <a:rPr lang="uk-UA" sz="3600" dirty="0"/>
                  <a:t> </a:t>
                </a:r>
                <a:r>
                  <a:rPr lang="en-US" sz="3600" dirty="0"/>
                  <a:t>R</a:t>
                </a:r>
                <a:r>
                  <a:rPr lang="ru-RU" sz="3600" dirty="0"/>
                  <a:t>(</a:t>
                </a:r>
                <a:r>
                  <a:rPr lang="en-US" sz="3600" dirty="0"/>
                  <a:t>s</a:t>
                </a:r>
                <a:r>
                  <a:rPr lang="ru-RU" sz="3600" dirty="0"/>
                  <a:t>,</a:t>
                </a:r>
                <a:r>
                  <a:rPr lang="en-US" sz="3600" dirty="0"/>
                  <a:t>T</a:t>
                </a:r>
                <a:r>
                  <a:rPr lang="ru-RU" sz="3600" dirty="0"/>
                  <a:t>)</a:t>
                </a:r>
                <a:r>
                  <a:rPr lang="uk-UA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/>
                          </a:rPr>
                          <m:t>𝑐𝑜𝑠</m:t>
                        </m:r>
                        <m:r>
                          <a:rPr lang="en-US" sz="3600" i="1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uk-UA" sz="3600" i="1">
                            <a:latin typeface="Cambria Math"/>
                          </a:rPr>
                          <m:t>𝑇</m:t>
                        </m:r>
                        <m:r>
                          <a:rPr lang="uk-UA" sz="3600" i="1"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  <m:r>
                          <a:rPr lang="ru-RU" sz="3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3600" dirty="0"/>
                  <a:t>.</a:t>
                </a:r>
                <a:r>
                  <a:rPr lang="ru-RU" sz="3600" dirty="0" smtClean="0"/>
                  <a:t>                                    </a:t>
                </a:r>
                <a:r>
                  <a:rPr lang="ru-RU" sz="3600" b="1" dirty="0" smtClean="0"/>
                  <a:t>(</a:t>
                </a:r>
                <a:r>
                  <a:rPr lang="ru-RU" sz="3600" b="1" dirty="0" smtClean="0"/>
                  <a:t>8</a:t>
                </a:r>
                <a:r>
                  <a:rPr lang="ru-RU" sz="3600" b="1" dirty="0" smtClean="0"/>
                  <a:t>)</a:t>
                </a:r>
                <a:endParaRPr lang="ru-RU" sz="3600" b="1" dirty="0"/>
              </a:p>
              <a:p>
                <a:pPr marL="0" indent="0" algn="just">
                  <a:buNone/>
                </a:pPr>
                <a:r>
                  <a:rPr lang="uk-UA" dirty="0"/>
                  <a:t>Ця функція має дійсні нулі 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uk-UA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uk-UA" i="1">
                        <a:latin typeface="Cambria Math"/>
                      </a:rPr>
                      <m:t>)</m:t>
                    </m:r>
                  </m:oMath>
                </a14:m>
                <a:r>
                  <a:rPr lang="uk-UA" dirty="0"/>
                  <a:t> = </a:t>
                </a:r>
                <a:r>
                  <a:rPr lang="uk-UA" i="1" dirty="0"/>
                  <a:t>2</a:t>
                </a:r>
                <a:r>
                  <a:rPr lang="en-US" i="1" dirty="0"/>
                  <a:t>k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𝜋</m:t>
                    </m:r>
                  </m:oMath>
                </a14:m>
                <a:r>
                  <a:rPr lang="ru-RU" i="1" dirty="0"/>
                  <a:t>, </a:t>
                </a:r>
                <a:r>
                  <a:rPr lang="uk-UA" dirty="0"/>
                  <a:t>а це означає, що дане рівняння не є повністю керованим</a:t>
                </a:r>
                <a:r>
                  <a:rPr lang="uk-UA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Візьмемо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γ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𝑇</m:t>
                        </m:r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uk-UA">
                        <a:latin typeface="Cambria Math"/>
                      </a:rPr>
                      <m:t>γ</m:t>
                    </m:r>
                    <m:r>
                      <a:rPr lang="uk-UA" i="1">
                        <a:latin typeface="Cambria Math"/>
                      </a:rPr>
                      <m:t>&gt;0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(9)</a:t>
                </a:r>
                <a:endParaRPr lang="ru-RU" sz="3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s,T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uk-UA" sz="3600">
                                <a:latin typeface="Cambria Math"/>
                              </a:rPr>
                              <m:t>γ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uk-UA" sz="3600">
                                <a:latin typeface="Cambria Math"/>
                              </a:rPr>
                              <m:t>γ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𝑠𝑖𝑛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uk-UA" sz="36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uk-UA" sz="3600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uk-UA" sz="3600" i="1">
                            <a:latin typeface="Cambria Math"/>
                          </a:rPr>
                          <m:t>− </m:t>
                        </m:r>
                        <m:r>
                          <a:rPr lang="en-US" sz="3600" i="1">
                            <a:latin typeface="Cambria Math"/>
                          </a:rPr>
                          <m:t>𝛽</m:t>
                        </m:r>
                        <m:r>
                          <a:rPr lang="uk-UA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  <m:r>
                          <a:rPr lang="uk-UA" sz="36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𝛽</m:t>
                        </m:r>
                        <m:r>
                          <a:rPr lang="uk-UA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  <m:r>
                          <a:rPr lang="uk-UA" sz="3600" i="1">
                            <a:latin typeface="Cambria Math"/>
                          </a:rPr>
                          <m:t>)(</m:t>
                        </m:r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3600">
                                <a:latin typeface="Cambria Math"/>
                              </a:rPr>
                              <m:t>γ</m:t>
                            </m:r>
                          </m:e>
                          <m:sup>
                            <m:r>
                              <a:rPr lang="uk-UA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uk-UA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uk-UA" sz="3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(10)</a:t>
                </a:r>
                <a:endParaRPr lang="uk-UA" sz="3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γ</m:t>
                        </m:r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uk-UA" i="1">
                            <a:latin typeface="Cambria Math"/>
                          </a:rPr>
                          <m:t>𝑇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cos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uk-UA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uk-UA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γ</m:t>
                        </m:r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uk-UA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  <m:r>
                              <a:rPr lang="uk-UA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uk-UA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uk-UA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uk-UA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sz="3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3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11)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252520" cy="5445224"/>
              </a:xfrm>
              <a:blipFill rotWithShape="1">
                <a:blip r:embed="rId3"/>
                <a:stretch>
                  <a:fillRect l="-1581" t="-112" r="-1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1926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uk-UA" b="1" u="sng" dirty="0" smtClean="0"/>
                  <a:t>Теорема 2.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uk-UA" dirty="0"/>
                  <a:t>Якщо </a:t>
                </a:r>
                <a:r>
                  <a:rPr lang="en-US" i="1" dirty="0"/>
                  <a:t>P</a:t>
                </a:r>
                <a:r>
                  <a:rPr lang="uk-UA" i="1" dirty="0"/>
                  <a:t>(</a:t>
                </a:r>
                <a:r>
                  <a:rPr lang="en-US" i="1" dirty="0"/>
                  <a:t>is</a:t>
                </a:r>
                <a:r>
                  <a:rPr lang="uk-UA" i="1" dirty="0"/>
                  <a:t>) </a:t>
                </a:r>
                <a:r>
                  <a:rPr lang="uk-UA" dirty="0"/>
                  <a:t>= 0, а </a:t>
                </a:r>
                <a:r>
                  <a:rPr lang="en-US" i="1" dirty="0"/>
                  <a:t>Q</a:t>
                </a:r>
                <a:r>
                  <a:rPr lang="uk-UA" i="1" dirty="0"/>
                  <a:t>(</a:t>
                </a:r>
                <a:r>
                  <a:rPr lang="en-US" i="1" dirty="0"/>
                  <a:t>is</a:t>
                </a:r>
                <a:r>
                  <a:rPr lang="uk-UA" i="1" dirty="0"/>
                  <a:t>)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≥0, </m:t>
                    </m:r>
                  </m:oMath>
                </a14:m>
                <a:r>
                  <a:rPr lang="uk-UA" dirty="0"/>
                  <a:t>тоді рівняння (1) повністю кероване у просторі С</a:t>
                </a:r>
                <a:r>
                  <a:rPr lang="uk-UA" baseline="30000" dirty="0"/>
                  <a:t>2</a:t>
                </a:r>
                <a:r>
                  <a:rPr lang="uk-UA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uk-UA" i="1">
                            <a:latin typeface="Cambria Math"/>
                          </a:rPr>
                          <m:t>0,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uk-UA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uk-UA" i="1">
                        <a:latin typeface="Cambria Math"/>
                      </a:rPr>
                      <m:t>)</m:t>
                    </m:r>
                  </m:oMath>
                </a14:m>
                <a:r>
                  <a:rPr lang="uk-UA" dirty="0"/>
                  <a:t> за умови досить великих Т із керуванням, яке має вигляд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γ</m:t>
                        </m:r>
                        <m:r>
                          <a:rPr lang="uk-UA" i="1">
                            <a:latin typeface="Cambria Math"/>
                          </a:rPr>
                          <m:t>(</m:t>
                        </m:r>
                        <m:r>
                          <a:rPr lang="uk-UA" i="1">
                            <a:latin typeface="Cambria Math"/>
                          </a:rPr>
                          <m:t>𝑡</m:t>
                        </m:r>
                        <m:r>
                          <a:rPr lang="uk-UA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𝑇</m:t>
                        </m:r>
                        <m:r>
                          <a:rPr lang="uk-UA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u</a:t>
                </a:r>
                <a:r>
                  <a:rPr lang="uk-UA" dirty="0"/>
                  <a:t>(</a:t>
                </a:r>
                <a:r>
                  <a:rPr lang="en-US" dirty="0"/>
                  <a:t>x</a:t>
                </a:r>
                <a:r>
                  <a:rPr lang="uk-UA" dirty="0"/>
                  <a:t>), де </a:t>
                </a:r>
                <a:r>
                  <a:rPr lang="en-US" dirty="0"/>
                  <a:t>u</a:t>
                </a:r>
                <a:r>
                  <a:rPr lang="uk-UA" dirty="0"/>
                  <a:t>(</a:t>
                </a:r>
                <a:r>
                  <a:rPr lang="en-US" dirty="0"/>
                  <a:t>x</a:t>
                </a:r>
                <a:r>
                  <a:rPr lang="uk-UA" dirty="0"/>
                  <a:t>) ∈ </a:t>
                </a:r>
                <a:r>
                  <a:rPr lang="en-US" dirty="0"/>
                  <a:t>S</a:t>
                </a:r>
                <a:r>
                  <a:rPr lang="uk-UA" dirty="0"/>
                  <a:t>.</a:t>
                </a:r>
                <a:endParaRPr lang="ru-RU" dirty="0"/>
              </a:p>
              <a:p>
                <a:pPr algn="just"/>
                <a:r>
                  <a:rPr lang="uk-UA" b="1" u="sng" dirty="0"/>
                  <a:t>Приклад 2.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uk-UA" dirty="0"/>
                  <a:t>Розглянемо хвильове рівняння:</a:t>
                </a:r>
                <a:endParaRPr lang="ru-RU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uk-U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k-UA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>
                        <a:latin typeface="Cambria Math"/>
                      </a:rPr>
                      <m:t>= </m:t>
                    </m:r>
                  </m:oMath>
                </a14:m>
                <a:r>
                  <a:rPr lang="en-US" i="1" dirty="0"/>
                  <a:t>a</a:t>
                </a:r>
                <a:r>
                  <a:rPr lang="uk-UA" baseline="30000" dirty="0"/>
                  <a:t>2</a:t>
                </a:r>
                <a:r>
                  <a:rPr lang="uk-UA" dirty="0"/>
                  <a:t>∆</a:t>
                </a:r>
                <a:r>
                  <a:rPr lang="en-US" dirty="0"/>
                  <a:t>w</a:t>
                </a:r>
                <a:r>
                  <a:rPr lang="uk-UA" dirty="0"/>
                  <a:t> + </a:t>
                </a:r>
                <a:r>
                  <a:rPr lang="en-US" dirty="0"/>
                  <a:t>u</a:t>
                </a:r>
                <a:r>
                  <a:rPr lang="uk-UA" dirty="0"/>
                  <a:t>(</a:t>
                </a:r>
                <a:r>
                  <a:rPr lang="en-US" dirty="0"/>
                  <a:t>x</a:t>
                </a:r>
                <a:r>
                  <a:rPr lang="uk-UA" dirty="0"/>
                  <a:t>)</a:t>
                </a:r>
                <a:r>
                  <a:rPr lang="en-US" dirty="0"/>
                  <a:t>v</a:t>
                </a:r>
                <a:r>
                  <a:rPr lang="uk-UA" dirty="0"/>
                  <a:t>(</a:t>
                </a:r>
                <a:r>
                  <a:rPr lang="en-US" dirty="0"/>
                  <a:t>t</a:t>
                </a:r>
                <a:r>
                  <a:rPr lang="uk-UA" dirty="0"/>
                  <a:t>). </a:t>
                </a:r>
                <a:endParaRPr lang="uk-UA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0.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uk-UA" dirty="0"/>
                  <a:t>Тоді </a:t>
                </a:r>
                <a:r>
                  <a:rPr lang="en-US" i="1" dirty="0"/>
                  <a:t>P</a:t>
                </a:r>
                <a:r>
                  <a:rPr lang="uk-UA" i="1" dirty="0"/>
                  <a:t>(</a:t>
                </a:r>
                <a:r>
                  <a:rPr lang="en-US" i="1" dirty="0"/>
                  <a:t>is</a:t>
                </a:r>
                <a:r>
                  <a:rPr lang="uk-UA" i="1" dirty="0"/>
                  <a:t>) = 0, </a:t>
                </a:r>
                <a:r>
                  <a:rPr lang="en-US" i="1" dirty="0"/>
                  <a:t>Q</a:t>
                </a:r>
                <a:r>
                  <a:rPr lang="uk-UA" i="1" dirty="0"/>
                  <a:t>(</a:t>
                </a:r>
                <a:r>
                  <a:rPr lang="en-US" i="1" dirty="0"/>
                  <a:t>is</a:t>
                </a:r>
                <a:r>
                  <a:rPr lang="uk-UA" i="1" dirty="0"/>
                  <a:t>) =</a:t>
                </a:r>
                <a:r>
                  <a:rPr lang="en-US" i="1" dirty="0"/>
                  <a:t> a</a:t>
                </a:r>
                <a:r>
                  <a:rPr lang="en-US" baseline="30000" dirty="0"/>
                  <a:t>2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 ∈</a:t>
                </a:r>
                <a:r>
                  <a:rPr lang="en-US" i="1" dirty="0"/>
                  <a:t> R</a:t>
                </a:r>
                <a:r>
                  <a:rPr lang="en-US" i="1" baseline="30000" dirty="0"/>
                  <a:t>n </a:t>
                </a:r>
                <a:r>
                  <a:rPr lang="en-US" i="1" dirty="0"/>
                  <a:t>, </a:t>
                </a:r>
                <a:r>
                  <a:rPr lang="uk-UA" i="1" dirty="0"/>
                  <a:t>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uk-UA" dirty="0"/>
                  <a:t>Якщо взяти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>
                        <a:latin typeface="Cambria Math"/>
                      </a:rPr>
                      <m:t>γ</m:t>
                    </m:r>
                    <m:r>
                      <a:rPr lang="uk-UA" i="1">
                        <a:latin typeface="Cambria Math"/>
                      </a:rPr>
                      <m:t> і Т </m:t>
                    </m:r>
                  </m:oMath>
                </a14:m>
                <a:r>
                  <a:rPr lang="uk-UA" dirty="0"/>
                  <a:t>такими, щоб виконувалась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>
                            <a:latin typeface="Cambria Math"/>
                          </a:rPr>
                          <m:t>γ</m:t>
                        </m:r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&lt;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uk-UA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dirty="0"/>
                  <a:t> , </a:t>
                </a:r>
                <a:r>
                  <a:rPr lang="uk-UA" dirty="0"/>
                  <a:t>то ми отримаємо повністю кероване рівняння.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192688"/>
              </a:xfrm>
              <a:blipFill rotWithShape="1">
                <a:blip r:embed="rId3"/>
                <a:stretch>
                  <a:fillRect l="-1704" t="-2559" r="-1704" b="-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Випадок дійсних та уявних коренів характеристичного рівняння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760"/>
                <a:ext cx="8964488" cy="60486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uk-UA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- </a:t>
                </a:r>
                <a:r>
                  <a:rPr lang="en-US" sz="2800" i="1" dirty="0"/>
                  <a:t>a</a:t>
                </a:r>
                <a:r>
                  <a:rPr lang="en-US" sz="2800" baseline="30000" dirty="0"/>
                  <a:t>2</a:t>
                </a:r>
                <a:r>
                  <a:rPr lang="ru-RU" sz="2800" dirty="0"/>
                  <a:t>∆</a:t>
                </a:r>
                <a:r>
                  <a:rPr lang="en-US" sz="2800" dirty="0"/>
                  <a:t>w(</a:t>
                </a:r>
                <a:r>
                  <a:rPr lang="en-US" sz="2800" dirty="0" err="1"/>
                  <a:t>x,t</a:t>
                </a:r>
                <a:r>
                  <a:rPr lang="en-US" sz="2800" dirty="0"/>
                  <a:t>) – kw(</a:t>
                </a:r>
                <a:r>
                  <a:rPr lang="en-US" sz="2800" dirty="0" err="1"/>
                  <a:t>x,t</a:t>
                </a:r>
                <a:r>
                  <a:rPr lang="en-US" sz="2800" dirty="0"/>
                  <a:t>) = u(x)v(t) </a:t>
                </a:r>
                <a:r>
                  <a:rPr lang="en-US" sz="2800" b="1" dirty="0"/>
                  <a:t>. </a:t>
                </a:r>
                <a:r>
                  <a:rPr lang="uk-UA" sz="2800" b="1" dirty="0" smtClean="0"/>
                  <a:t>                            </a:t>
                </a:r>
                <a:r>
                  <a:rPr lang="en-US" sz="2800" b="1" dirty="0" smtClean="0"/>
                  <a:t> </a:t>
                </a:r>
                <a:r>
                  <a:rPr lang="ru-RU" sz="2800" b="1" dirty="0" smtClean="0"/>
                  <a:t>                    </a:t>
                </a:r>
                <a:r>
                  <a:rPr lang="en-US" sz="2800" b="1" dirty="0" smtClean="0"/>
                  <a:t> </a:t>
                </a:r>
                <a:r>
                  <a:rPr lang="en-US" sz="4100" b="1" dirty="0" smtClean="0"/>
                  <a:t> </a:t>
                </a:r>
                <a:r>
                  <a:rPr lang="uk-UA" sz="3600" b="1" dirty="0" smtClean="0"/>
                  <a:t>(</a:t>
                </a:r>
                <a:r>
                  <a:rPr lang="uk-UA" sz="3600" b="1" dirty="0" smtClean="0"/>
                  <a:t>12)</a:t>
                </a:r>
                <a:endParaRPr lang="en-US" sz="36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- k = 0.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uk-UA" sz="2400" dirty="0"/>
                  <a:t>λ</a:t>
                </a:r>
                <a:r>
                  <a:rPr lang="ru-RU" sz="2400" baseline="-25000" dirty="0"/>
                  <a:t>1,2</a:t>
                </a:r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± </m:t>
                    </m:r>
                    <m:rad>
                      <m:radPr>
                        <m:degHide m:val="on"/>
                        <m:ctrlPr>
                          <a:rPr lang="ru-RU" sz="1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1800" i="1">
                            <a:latin typeface="Cambria Math"/>
                          </a:rPr>
                          <m:t>𝑘</m:t>
                        </m:r>
                        <m:r>
                          <a:rPr lang="uk-UA" sz="1800" i="1">
                            <a:latin typeface="Cambria Math"/>
                          </a:rPr>
                          <m:t>− </m:t>
                        </m:r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uk-UA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  </a:t>
                </a:r>
                <a:r>
                  <a:rPr lang="uk-UA" sz="2400" dirty="0"/>
                  <a:t>є дійсними, коли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≤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та є уявними, коли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uk-UA" sz="2400" dirty="0" smtClean="0"/>
                  <a:t>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3100" dirty="0" smtClean="0"/>
                  <a:t>K(</a:t>
                </a:r>
                <a:r>
                  <a:rPr lang="en-US" sz="3100" dirty="0" err="1" smtClean="0"/>
                  <a:t>s,t</a:t>
                </a:r>
                <a:r>
                  <a:rPr lang="en-US" sz="3100" dirty="0" smtClean="0"/>
                  <a:t>-</a:t>
                </a:r>
                <a:r>
                  <a:rPr lang="ru-RU" sz="3100" dirty="0" smtClean="0"/>
                  <a:t> </a:t>
                </a:r>
                <a14:m>
                  <m:oMath xmlns:m="http://schemas.openxmlformats.org/officeDocument/2006/math">
                    <m:r>
                      <a:rPr lang="ru-RU" sz="31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sz="31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1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100" i="1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31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3100" i="1">
                                    <a:latin typeface="Cambria Math"/>
                                  </a:rPr>
                                  <m:t>𝑠h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ru-RU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1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1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uk-UA" sz="31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31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ru-RU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1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1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uk-UA" sz="3100" i="1">
                                <a:latin typeface="Cambria Math"/>
                              </a:rPr>
                              <m:t>,  </m:t>
                            </m:r>
                            <m:r>
                              <a:rPr lang="uk-UA" sz="3100">
                                <a:latin typeface="Cambria Math"/>
                              </a:rPr>
                              <m:t>              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3100" i="1" baseline="3000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100" i="1" baseline="3000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3100" i="1" baseline="30000">
                                <a:latin typeface="Cambria Math"/>
                              </a:rPr>
                              <m:t>&lt;</m:t>
                            </m:r>
                            <m:r>
                              <a:rPr lang="en-US" sz="3100" baseline="3000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3100" i="1" baseline="3000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100" i="1" baseline="3000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ru-RU" sz="31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3100" i="1">
                                    <a:latin typeface="Cambria Math"/>
                                  </a:rPr>
                                  <m:t>𝑠𝑖𝑛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1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1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uk-UA" sz="31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uk-UA" sz="31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31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k-UA" sz="3100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1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1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1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1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uk-UA" sz="3100" i="1">
                                <a:latin typeface="Cambria Math"/>
                              </a:rPr>
                              <m:t>,</m:t>
                            </m:r>
                            <m:r>
                              <a:rPr lang="uk-UA" sz="3100">
                                <a:latin typeface="Cambria Math"/>
                              </a:rPr>
                              <m:t>            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3100" i="1" baseline="3000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100" i="1" baseline="3000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3100" i="1" baseline="30000">
                                <a:latin typeface="Cambria Math"/>
                              </a:rPr>
                              <m:t>&gt;</m:t>
                            </m:r>
                            <m:r>
                              <a:rPr lang="en-US" sz="3100" baseline="3000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3100" i="1" baseline="3000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100" i="1" baseline="3000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sz="31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31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,                 </m:t>
                            </m:r>
                            <m:r>
                              <a:rPr lang="uk-UA" sz="3100"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3100">
                                <a:latin typeface="Cambria Math"/>
                              </a:rPr>
                              <m:t> </m:t>
                            </m:r>
                            <m:r>
                              <a:rPr lang="en-US" sz="3100" b="0" i="0" smtClean="0">
                                <a:latin typeface="Cambria Math"/>
                              </a:rPr>
                              <m:t>     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3100" i="1" baseline="3000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100" i="1" baseline="3000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3100" i="1" baseline="30000">
                                <a:latin typeface="Cambria Math"/>
                              </a:rPr>
                              <m:t>=</m:t>
                            </m:r>
                            <m:r>
                              <a:rPr lang="en-US" sz="3100" baseline="3000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3100" i="1" baseline="3000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100" i="1" baseline="3000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100" dirty="0" smtClean="0"/>
                  <a:t>               </a:t>
                </a:r>
                <a:r>
                  <a:rPr lang="ru-RU" sz="3100" dirty="0" smtClean="0"/>
                  <a:t>  </a:t>
                </a:r>
                <a:r>
                  <a:rPr lang="en-US" sz="3100" dirty="0" smtClean="0"/>
                  <a:t>  </a:t>
                </a:r>
                <a:r>
                  <a:rPr lang="ru-RU" sz="3100" dirty="0" smtClean="0"/>
                  <a:t>        </a:t>
                </a:r>
                <a:r>
                  <a:rPr lang="en-US" sz="4100" b="1" dirty="0" smtClean="0"/>
                  <a:t>(1</a:t>
                </a:r>
                <a:r>
                  <a:rPr lang="ru-RU" sz="4100" b="1" dirty="0" smtClean="0"/>
                  <a:t>3</a:t>
                </a:r>
                <a:r>
                  <a:rPr lang="en-US" sz="4100" b="1" dirty="0" smtClean="0"/>
                  <a:t>)</a:t>
                </a:r>
                <a:endParaRPr lang="ru-RU" sz="3100" b="1" dirty="0" smtClean="0"/>
              </a:p>
              <a:p>
                <a:pPr marL="0" indent="0" algn="just">
                  <a:buNone/>
                </a:pPr>
                <a:endParaRPr lang="uk-UA" sz="2800" dirty="0" smtClean="0"/>
              </a:p>
              <a:p>
                <a:pPr marL="0" indent="0" algn="just">
                  <a:buNone/>
                </a:pPr>
                <a:r>
                  <a:rPr lang="uk-UA" sz="2800" dirty="0" smtClean="0"/>
                  <a:t>Шукаємо </a:t>
                </a:r>
                <a:r>
                  <a:rPr lang="uk-UA" sz="2800" dirty="0"/>
                  <a:t>керування</a:t>
                </a:r>
                <a:r>
                  <a:rPr lang="uk-UA" sz="2800" dirty="0"/>
                  <a:t>, яке має такий вигляд </a:t>
                </a:r>
                <a:r>
                  <a:rPr lang="uk-UA" sz="4000" dirty="0"/>
                  <a:t>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sz="40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 sz="4000">
                            <a:latin typeface="Cambria Math"/>
                          </a:rPr>
                          <m:t>γ</m:t>
                        </m:r>
                        <m:r>
                          <a:rPr lang="ru-RU" sz="4000" i="1">
                            <a:latin typeface="Cambria Math"/>
                          </a:rPr>
                          <m:t>(</m:t>
                        </m:r>
                        <m:r>
                          <a:rPr lang="ru-RU" sz="4000" i="1">
                            <a:latin typeface="Cambria Math"/>
                          </a:rPr>
                          <m:t>𝑇</m:t>
                        </m:r>
                        <m:r>
                          <a:rPr lang="ru-RU" sz="4000" i="1">
                            <a:latin typeface="Cambria Math"/>
                          </a:rPr>
                          <m:t>−</m:t>
                        </m:r>
                        <m:r>
                          <a:rPr lang="ru-RU" sz="4000" i="1">
                            <a:latin typeface="Cambria Math"/>
                          </a:rPr>
                          <m:t>𝑡</m:t>
                        </m:r>
                        <m:r>
                          <a:rPr lang="ru-RU" sz="40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000" dirty="0"/>
                  <a:t>u</a:t>
                </a:r>
                <a:r>
                  <a:rPr lang="ru-RU" sz="4000" dirty="0"/>
                  <a:t>(</a:t>
                </a:r>
                <a:r>
                  <a:rPr lang="en-US" sz="4000" dirty="0"/>
                  <a:t>x</a:t>
                </a:r>
                <a:r>
                  <a:rPr lang="ru-RU" sz="4000" dirty="0"/>
                  <a:t>).  </a:t>
                </a:r>
                <a:r>
                  <a:rPr lang="ru-RU" sz="4000" dirty="0" smtClean="0"/>
                  <a:t> </a:t>
                </a:r>
                <a:r>
                  <a:rPr lang="ru-RU" sz="3600" b="1" dirty="0" smtClean="0"/>
                  <a:t>(14)</a:t>
                </a:r>
                <a:endParaRPr lang="ru-RU" sz="3600" b="1" dirty="0"/>
              </a:p>
              <a:p>
                <a:pPr marL="0" indent="0">
                  <a:buNone/>
                </a:pPr>
                <a:r>
                  <a:rPr lang="en-US" sz="3600" dirty="0"/>
                  <a:t>R(</a:t>
                </a:r>
                <a:r>
                  <a:rPr lang="en-US" sz="3600" dirty="0" err="1"/>
                  <a:t>s,T</a:t>
                </a:r>
                <a:r>
                  <a:rPr lang="en-US" sz="3600" dirty="0"/>
                  <a:t>)</a:t>
                </a:r>
                <a:r>
                  <a:rPr lang="uk-UA" sz="36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3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36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sz="3600" i="1">
                            <a:latin typeface="Cambria Math"/>
                          </a:rPr>
                          <m:t>𝐾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  <m:r>
                          <a:rPr lang="en-US" sz="3600" i="1"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latin typeface="Cambria Math"/>
                          </a:rPr>
                          <m:t>𝑇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ru-RU" sz="3600" i="1">
                            <a:latin typeface="Cambria Math"/>
                          </a:rPr>
                          <m:t>𝜏</m:t>
                        </m:r>
                      </m:e>
                    </m:nary>
                  </m:oMath>
                </a14:m>
                <a:r>
                  <a:rPr lang="en-US" sz="3600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sz="36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 sz="3600">
                            <a:latin typeface="Cambria Math"/>
                          </a:rPr>
                          <m:t>γ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a:rPr lang="ru-RU" sz="3600" i="1">
                            <a:latin typeface="Cambria Math"/>
                          </a:rPr>
                          <m:t>𝑇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ru-RU" sz="3600" i="1">
                            <a:latin typeface="Cambria Math"/>
                          </a:rPr>
                          <m:t>𝜏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ru-RU" sz="3600" i="1">
                        <a:latin typeface="Cambria Math"/>
                      </a:rPr>
                      <m:t>𝑑</m:t>
                    </m:r>
                    <m:r>
                      <a:rPr lang="ru-RU" sz="36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sz="3600" dirty="0"/>
                  <a:t>.</a:t>
                </a:r>
                <a:r>
                  <a:rPr lang="uk-UA" sz="3600" dirty="0"/>
                  <a:t>                                  </a:t>
                </a:r>
                <a:r>
                  <a:rPr lang="uk-UA" sz="3600" dirty="0" smtClean="0"/>
                  <a:t> </a:t>
                </a:r>
                <a:r>
                  <a:rPr lang="uk-UA" sz="3600" b="1" dirty="0" smtClean="0"/>
                  <a:t>(15</a:t>
                </a:r>
                <a:r>
                  <a:rPr lang="ru-RU" sz="3600" b="1" dirty="0" smtClean="0"/>
                  <a:t>)</a:t>
                </a:r>
                <a:endParaRPr lang="uk-UA" sz="3600" b="1" dirty="0" smtClean="0"/>
              </a:p>
              <a:p>
                <a:pPr marL="0" indent="0">
                  <a:buNone/>
                </a:pPr>
                <a:r>
                  <a:rPr lang="uk-UA" sz="2400" dirty="0"/>
                  <a:t> </a:t>
                </a:r>
                <a:r>
                  <a:rPr lang="uk-UA" sz="2400" dirty="0" smtClean="0"/>
                  <a:t>                                                                                                             </a:t>
                </a:r>
                <a:endParaRPr lang="ru-RU" sz="24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964488" cy="6048672"/>
              </a:xfrm>
              <a:blipFill rotWithShape="1">
                <a:blip r:embed="rId3"/>
                <a:stretch>
                  <a:fillRect l="-1360" t="-1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Випадок комплексних коренів характеристичного рівняння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856984" cy="4997152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uk-UA" sz="1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uk-UA" sz="11200" dirty="0"/>
                  <a:t> </a:t>
                </a:r>
                <a:r>
                  <a:rPr lang="uk-UA" sz="11200" i="1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12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uk-UA" sz="11200" dirty="0"/>
                  <a:t>(</a:t>
                </a:r>
                <a:r>
                  <a:rPr lang="en-US" sz="11200" dirty="0"/>
                  <a:t>s</a:t>
                </a:r>
                <a:r>
                  <a:rPr lang="ru-RU" sz="11200" dirty="0"/>
                  <a:t>) </a:t>
                </a:r>
                <a14:m>
                  <m:oMath xmlns:m="http://schemas.openxmlformats.org/officeDocument/2006/math">
                    <m:r>
                      <a:rPr lang="ru-RU" sz="112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ru-RU" sz="11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1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1200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11200" i="1" dirty="0"/>
                  <a:t>K</a:t>
                </a:r>
                <a:r>
                  <a:rPr lang="uk-UA" sz="11200" i="1" dirty="0"/>
                  <a:t>(</a:t>
                </a:r>
                <a:r>
                  <a:rPr lang="en-US" sz="11200" i="1" dirty="0"/>
                  <a:t>s</a:t>
                </a:r>
                <a:r>
                  <a:rPr lang="uk-UA" sz="11200" i="1" dirty="0"/>
                  <a:t>, </a:t>
                </a:r>
                <a:r>
                  <a:rPr lang="en-US" sz="11200" i="1" dirty="0"/>
                  <a:t>t-</a:t>
                </a:r>
                <a14:m>
                  <m:oMath xmlns:m="http://schemas.openxmlformats.org/officeDocument/2006/math">
                    <m:r>
                      <a:rPr lang="ru-RU" sz="11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112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2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ru-RU" sz="11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uk-UA" sz="112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uk-UA" sz="11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12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uk-UA" sz="1120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ru-RU" sz="112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ru-RU" sz="112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1200" i="1" dirty="0"/>
                  <a:t>sin</a:t>
                </a:r>
                <a14:m>
                  <m:oMath xmlns:m="http://schemas.openxmlformats.org/officeDocument/2006/math">
                    <m:r>
                      <a:rPr lang="en-US" sz="1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11200" i="1" dirty="0"/>
                  <a:t>(</a:t>
                </a:r>
                <a:r>
                  <a:rPr lang="en-US" sz="11200" i="1" dirty="0"/>
                  <a:t>t</a:t>
                </a:r>
                <a:r>
                  <a:rPr lang="uk-UA" sz="11200" i="1" dirty="0"/>
                  <a:t> - </a:t>
                </a:r>
                <a14:m>
                  <m:oMath xmlns:m="http://schemas.openxmlformats.org/officeDocument/2006/math">
                    <m:r>
                      <a:rPr lang="ru-RU" sz="11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11200" i="1" dirty="0"/>
                  <a:t>.</a:t>
                </a:r>
                <a:r>
                  <a:rPr lang="uk-UA" sz="11200" i="1" dirty="0" smtClean="0"/>
                  <a:t>                              </a:t>
                </a:r>
                <a:r>
                  <a:rPr lang="uk-UA" sz="11200" b="1" i="1" dirty="0" smtClean="0"/>
                  <a:t>(</a:t>
                </a:r>
                <a:r>
                  <a:rPr lang="uk-UA" sz="11200" b="1" i="1" dirty="0" smtClean="0"/>
                  <a:t>16</a:t>
                </a:r>
                <a:r>
                  <a:rPr lang="uk-UA" sz="11200" b="1" i="1" dirty="0" smtClean="0"/>
                  <a:t>)</a:t>
                </a:r>
                <a:endParaRPr lang="uk-UA" sz="11200" b="1" i="1" dirty="0"/>
              </a:p>
              <a:p>
                <a:pPr marL="0" indent="0" algn="just">
                  <a:buNone/>
                </a:pPr>
                <a:r>
                  <a:rPr lang="en-US" sz="11200" i="1" dirty="0"/>
                  <a:t>v</a:t>
                </a:r>
                <a:r>
                  <a:rPr lang="uk-UA" sz="11200" i="1" dirty="0"/>
                  <a:t>(</a:t>
                </a:r>
                <a:r>
                  <a:rPr lang="en-US" sz="11200" i="1" dirty="0"/>
                  <a:t>t</a:t>
                </a:r>
                <a:r>
                  <a:rPr lang="uk-UA" sz="11200" i="1" dirty="0"/>
                  <a:t>)</a:t>
                </a:r>
                <a14:m>
                  <m:oMath xmlns:m="http://schemas.openxmlformats.org/officeDocument/2006/math">
                    <m:r>
                      <a:rPr lang="uk-UA" sz="11200" i="1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uk-UA" sz="11200" i="1" dirty="0"/>
                  <a:t>, </a:t>
                </a:r>
              </a:p>
              <a:p>
                <a:pPr marL="0" indent="0" algn="just">
                  <a:buNone/>
                </a:pPr>
                <a:r>
                  <a:rPr lang="en-US" sz="10000" dirty="0" smtClean="0"/>
                  <a:t>R</a:t>
                </a:r>
                <a:r>
                  <a:rPr lang="uk-UA" sz="10000" dirty="0"/>
                  <a:t>(</a:t>
                </a:r>
                <a:r>
                  <a:rPr lang="en-US" sz="10000" dirty="0"/>
                  <a:t>s</a:t>
                </a:r>
                <a:r>
                  <a:rPr lang="uk-UA" sz="10000" dirty="0"/>
                  <a:t>,</a:t>
                </a:r>
                <a:r>
                  <a:rPr lang="en-US" sz="10000" dirty="0"/>
                  <a:t>T</a:t>
                </a:r>
                <a:r>
                  <a:rPr lang="uk-UA" sz="10000" dirty="0"/>
                  <a:t>)</a:t>
                </a:r>
                <a14:m>
                  <m:oMath xmlns:m="http://schemas.openxmlformats.org/officeDocument/2006/math">
                    <m:r>
                      <a:rPr lang="uk-UA" sz="10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0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uk-UA" sz="100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00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uk-UA" sz="100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10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uk-UA" sz="10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)+ </m:t>
                        </m:r>
                        <m:sSup>
                          <m:sSup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0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uk-UA" sz="10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10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ru-RU" sz="10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0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uk-UA" sz="100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00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uk-UA" sz="100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uk-UA" sz="100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uk-UA" sz="10000" dirty="0"/>
                  <a:t>+</a:t>
                </a:r>
                <a14:m>
                  <m:oMath xmlns:m="http://schemas.openxmlformats.org/officeDocument/2006/math">
                    <m:r>
                      <a:rPr lang="uk-UA" sz="10000" i="1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ru-RU" sz="10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10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uk-UA" sz="10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10000" i="1">
                            <a:latin typeface="Cambria Math" panose="02040503050406030204" pitchFamily="18" charset="0"/>
                          </a:rPr>
                          <m:t>)+ </m:t>
                        </m:r>
                        <m:sSup>
                          <m:sSup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0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uk-UA" sz="10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10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10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uk-UA" sz="10000" dirty="0" smtClean="0"/>
                  <a:t>.                </a:t>
                </a:r>
                <a:r>
                  <a:rPr lang="uk-UA" sz="11200" b="1" i="1" dirty="0" smtClean="0"/>
                  <a:t>(</a:t>
                </a:r>
                <a:r>
                  <a:rPr lang="uk-UA" sz="11200" b="1" i="1" dirty="0" smtClean="0"/>
                  <a:t>17</a:t>
                </a:r>
                <a:r>
                  <a:rPr lang="uk-UA" sz="11200" b="1" i="1" dirty="0" smtClean="0"/>
                  <a:t>)</a:t>
                </a:r>
                <a:endParaRPr lang="uk-UA" sz="10000" b="1" i="1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112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11200" i="1">
                            <a:latin typeface="Cambria Math" panose="02040503050406030204" pitchFamily="18" charset="0"/>
                          </a:rPr>
                          <m:t>)+ </m:t>
                        </m:r>
                        <m:sSup>
                          <m:sSupPr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1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1200" dirty="0"/>
                  <a:t> sin(</a:t>
                </a:r>
                <a14:m>
                  <m:oMath xmlns:m="http://schemas.openxmlformats.org/officeDocument/2006/math">
                    <m:r>
                      <a:rPr lang="en-US" sz="11200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ru-RU" sz="1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uk-UA" sz="11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sz="11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uk-UA" sz="112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ru-RU" sz="11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uk-UA" sz="112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12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uk-UA" sz="112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ru-RU" sz="11200" b="1" i="1" dirty="0" smtClean="0"/>
                  <a:t>.      </a:t>
                </a:r>
                <a:r>
                  <a:rPr lang="ru-RU" sz="11200" b="1" i="1" dirty="0" smtClean="0"/>
                  <a:t>(</a:t>
                </a:r>
                <a:r>
                  <a:rPr lang="ru-RU" sz="11200" b="1" i="1" dirty="0" smtClean="0"/>
                  <a:t>18</a:t>
                </a:r>
                <a:r>
                  <a:rPr lang="ru-RU" sz="11200" b="1" i="1" dirty="0" smtClean="0"/>
                  <a:t>)</a:t>
                </a:r>
                <a:endParaRPr lang="ru-RU" sz="9600" b="1" i="1" dirty="0"/>
              </a:p>
              <a:p>
                <a:pPr marL="0" indent="0" algn="just">
                  <a:buNone/>
                </a:pPr>
                <a:r>
                  <a:rPr lang="uk-UA" sz="11200" dirty="0"/>
                  <a:t>Якщо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1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p>
                          <m:sSupPr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1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112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ru-RU" sz="1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12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d>
                            <m:r>
                              <a:rPr lang="en-US" sz="112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11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1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uk-UA" sz="112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uk-UA" sz="1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uk-UA" sz="11200" i="1">
                                <a:latin typeface="Cambria Math" panose="02040503050406030204" pitchFamily="18" charset="0"/>
                              </a:rPr>
                              <m:t>)+ </m:t>
                            </m:r>
                            <m:sSup>
                              <m:sSupPr>
                                <m:ctrlPr>
                                  <a:rPr lang="ru-RU" sz="1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12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uk-UA" sz="1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1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uk-UA" sz="1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uk-UA" sz="11200" dirty="0"/>
                  <a:t> </a:t>
                </a:r>
                <a:r>
                  <a:rPr lang="uk-UA" sz="11200" dirty="0" smtClean="0"/>
                  <a:t>˃1</a:t>
                </a:r>
                <a:r>
                  <a:rPr lang="uk-UA" sz="11200" b="1" dirty="0" smtClean="0"/>
                  <a:t>,                                                        (</a:t>
                </a:r>
                <a:r>
                  <a:rPr lang="uk-UA" sz="11200" b="1" dirty="0" smtClean="0"/>
                  <a:t>19</a:t>
                </a:r>
                <a:r>
                  <a:rPr lang="uk-UA" sz="11200" b="1" dirty="0" smtClean="0"/>
                  <a:t>) </a:t>
                </a:r>
                <a:endParaRPr lang="uk-UA" sz="11200" b="1" dirty="0" smtClean="0"/>
              </a:p>
              <a:p>
                <a:pPr marL="0" indent="0" algn="just">
                  <a:buNone/>
                </a:pPr>
                <a:r>
                  <a:rPr lang="uk-UA" sz="11200" dirty="0" smtClean="0"/>
                  <a:t>тоді </a:t>
                </a:r>
                <a:r>
                  <a:rPr lang="uk-UA" sz="11200" dirty="0"/>
                  <a:t>це рівняння не має дійсних коренів</a:t>
                </a:r>
                <a:r>
                  <a:rPr lang="uk-UA" sz="11200" dirty="0" smtClean="0"/>
                  <a:t>.</a:t>
                </a:r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856984" cy="4997152"/>
              </a:xfrm>
              <a:blipFill rotWithShape="1">
                <a:blip r:embed="rId3"/>
                <a:stretch>
                  <a:fillRect l="-1445" t="-2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023C-0CD1-4DDD-8DB4-A604014C7C7F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2457</Words>
  <Application>Microsoft Office PowerPoint</Application>
  <PresentationFormat>Экран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Керованість диференціального рівняння у частинних похідних другого порядку за часом </vt:lpstr>
      <vt:lpstr>Постановка задачі </vt:lpstr>
      <vt:lpstr>Презентация PowerPoint</vt:lpstr>
      <vt:lpstr>Випадок дійсних характеристичних коренів </vt:lpstr>
      <vt:lpstr>Презентация PowerPoint</vt:lpstr>
      <vt:lpstr>Випадок уявних характеристичних коренів </vt:lpstr>
      <vt:lpstr>Презентация PowerPoint</vt:lpstr>
      <vt:lpstr>Випадок дійсних та уявних коренів характеристичного рівняння </vt:lpstr>
      <vt:lpstr>Випадок комплексних коренів характеристичного рівняння</vt:lpstr>
      <vt:lpstr>Часткові випадки</vt:lpstr>
      <vt:lpstr>Презентация PowerPoint</vt:lpstr>
      <vt:lpstr>Висновок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ДТС</dc:creator>
  <cp:lastModifiedBy>ДТС</cp:lastModifiedBy>
  <cp:revision>90</cp:revision>
  <dcterms:created xsi:type="dcterms:W3CDTF">2018-05-12T10:11:04Z</dcterms:created>
  <dcterms:modified xsi:type="dcterms:W3CDTF">2018-09-26T21:09:45Z</dcterms:modified>
</cp:coreProperties>
</file>